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59" r:id="rId3"/>
    <p:sldId id="257" r:id="rId4"/>
    <p:sldId id="261" r:id="rId5"/>
    <p:sldId id="270" r:id="rId6"/>
    <p:sldId id="258" r:id="rId7"/>
    <p:sldId id="260" r:id="rId8"/>
    <p:sldId id="263" r:id="rId9"/>
    <p:sldId id="262" r:id="rId10"/>
    <p:sldId id="266" r:id="rId11"/>
    <p:sldId id="267" r:id="rId12"/>
    <p:sldId id="264" r:id="rId13"/>
    <p:sldId id="271" r:id="rId14"/>
    <p:sldId id="272" r:id="rId15"/>
    <p:sldId id="265" r:id="rId16"/>
    <p:sldId id="269" r:id="rId17"/>
    <p:sldId id="268"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e Goddard-Williams" initials="JG" lastIdx="4" clrIdx="0">
    <p:extLst>
      <p:ext uri="{19B8F6BF-5375-455C-9EA6-DF929625EA0E}">
        <p15:presenceInfo xmlns:p15="http://schemas.microsoft.com/office/powerpoint/2012/main" userId="S::jgwilliams@ahpra.gov.au::a35e7dcf-6115-4686-bb6e-6a7ff067e606" providerId="AD"/>
      </p:ext>
    </p:extLst>
  </p:cmAuthor>
  <p:cmAuthor id="2" name="Luisa Interligi" initials="LI" lastIdx="13" clrIdx="1">
    <p:extLst>
      <p:ext uri="{19B8F6BF-5375-455C-9EA6-DF929625EA0E}">
        <p15:presenceInfo xmlns:p15="http://schemas.microsoft.com/office/powerpoint/2012/main" userId="S::linterligi@ahpra.gov.au::eea72e12-3668-4c74-be3a-97e96c7a87b3" providerId="AD"/>
      </p:ext>
    </p:extLst>
  </p:cmAuthor>
  <p:cmAuthor id="3" name="Kylie Dow" initials="KD" lastIdx="2" clrIdx="2">
    <p:extLst>
      <p:ext uri="{19B8F6BF-5375-455C-9EA6-DF929625EA0E}">
        <p15:presenceInfo xmlns:p15="http://schemas.microsoft.com/office/powerpoint/2012/main" userId="S::kdow@ahpra.gov.au::61df1816-4503-47a9-a8e0-300c59629174" providerId="AD"/>
      </p:ext>
    </p:extLst>
  </p:cmAuthor>
  <p:cmAuthor id="4" name="Kym Ayscough" initials="KA" lastIdx="2" clrIdx="3">
    <p:extLst>
      <p:ext uri="{19B8F6BF-5375-455C-9EA6-DF929625EA0E}">
        <p15:presenceInfo xmlns:p15="http://schemas.microsoft.com/office/powerpoint/2012/main" userId="S::KAyscough@ahpra.gov.au::cd99506a-82d8-4d54-ad06-b28c01297e86" providerId="AD"/>
      </p:ext>
    </p:extLst>
  </p:cmAuthor>
  <p:cmAuthor id="5" name="Eliza Collier" initials="EC" lastIdx="7" clrIdx="4">
    <p:extLst>
      <p:ext uri="{19B8F6BF-5375-455C-9EA6-DF929625EA0E}">
        <p15:presenceInfo xmlns:p15="http://schemas.microsoft.com/office/powerpoint/2012/main" userId="S::ecollier@ahpra.gov.au::6b304a3e-8650-40ff-a0bb-63601aaddd5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60"/>
  </p:normalViewPr>
  <p:slideViewPr>
    <p:cSldViewPr snapToGrid="0">
      <p:cViewPr varScale="1">
        <p:scale>
          <a:sx n="86" d="100"/>
          <a:sy n="86" d="100"/>
        </p:scale>
        <p:origin x="514"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24B016F-8288-470E-B48B-9E37C3460C91}" type="datetimeFigureOut">
              <a:rPr lang="en-AU" smtClean="0"/>
              <a:t>27/11/2019</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1AFBAD-5C8F-4F4F-8748-21D069E7AB3E}" type="slidenum">
              <a:rPr lang="en-AU" smtClean="0"/>
              <a:t>‹#›</a:t>
            </a:fld>
            <a:endParaRPr lang="en-AU"/>
          </a:p>
        </p:txBody>
      </p:sp>
    </p:spTree>
    <p:extLst>
      <p:ext uri="{BB962C8B-B14F-4D97-AF65-F5344CB8AC3E}">
        <p14:creationId xmlns:p14="http://schemas.microsoft.com/office/powerpoint/2010/main" val="24125077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The four categories (or concerns) on their own are not enough to warrant a mandatory notification.</a:t>
            </a:r>
          </a:p>
          <a:p>
            <a:r>
              <a:rPr lang="en-AU" dirty="0"/>
              <a:t>Depending on who you are, such as being a treating health practitioner or a non-treating health practitioner, employer or health education provider, the threshold for making a mandatory notification depends on the level of risk to the public.</a:t>
            </a:r>
          </a:p>
          <a:p>
            <a:r>
              <a:rPr lang="en-AU" dirty="0"/>
              <a:t>The Guidelines on mandatory notifications help explain this.</a:t>
            </a:r>
          </a:p>
        </p:txBody>
      </p:sp>
      <p:sp>
        <p:nvSpPr>
          <p:cNvPr id="4" name="Slide Number Placeholder 3"/>
          <p:cNvSpPr>
            <a:spLocks noGrp="1"/>
          </p:cNvSpPr>
          <p:nvPr>
            <p:ph type="sldNum" sz="quarter" idx="5"/>
          </p:nvPr>
        </p:nvSpPr>
        <p:spPr/>
        <p:txBody>
          <a:bodyPr/>
          <a:lstStyle/>
          <a:p>
            <a:fld id="{321AFBAD-5C8F-4F4F-8748-21D069E7AB3E}" type="slidenum">
              <a:rPr lang="en-AU" smtClean="0"/>
              <a:t>3</a:t>
            </a:fld>
            <a:endParaRPr lang="en-AU"/>
          </a:p>
        </p:txBody>
      </p:sp>
    </p:spTree>
    <p:extLst>
      <p:ext uri="{BB962C8B-B14F-4D97-AF65-F5344CB8AC3E}">
        <p14:creationId xmlns:p14="http://schemas.microsoft.com/office/powerpoint/2010/main" val="34320912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Slide 13 only relates to mandatory notifications by a treating practitioner when assessing or considering whether to make a mandatory notification about their practitioner-patient. </a:t>
            </a:r>
          </a:p>
          <a:p>
            <a:r>
              <a:rPr lang="en-AU" dirty="0"/>
              <a:t>See the Guidelines on mandatory notifications for more guidance on when to make a mandatory notification about other types of concerns.</a:t>
            </a:r>
          </a:p>
          <a:p>
            <a:endParaRPr lang="en-AU" dirty="0"/>
          </a:p>
        </p:txBody>
      </p:sp>
      <p:sp>
        <p:nvSpPr>
          <p:cNvPr id="4" name="Slide Number Placeholder 3"/>
          <p:cNvSpPr>
            <a:spLocks noGrp="1"/>
          </p:cNvSpPr>
          <p:nvPr>
            <p:ph type="sldNum" sz="quarter" idx="5"/>
          </p:nvPr>
        </p:nvSpPr>
        <p:spPr/>
        <p:txBody>
          <a:bodyPr/>
          <a:lstStyle/>
          <a:p>
            <a:fld id="{321AFBAD-5C8F-4F4F-8748-21D069E7AB3E}" type="slidenum">
              <a:rPr lang="en-AU" smtClean="0"/>
              <a:t>14</a:t>
            </a:fld>
            <a:endParaRPr lang="en-AU"/>
          </a:p>
        </p:txBody>
      </p:sp>
    </p:spTree>
    <p:extLst>
      <p:ext uri="{BB962C8B-B14F-4D97-AF65-F5344CB8AC3E}">
        <p14:creationId xmlns:p14="http://schemas.microsoft.com/office/powerpoint/2010/main" val="42394375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321AFBAD-5C8F-4F4F-8748-21D069E7AB3E}" type="slidenum">
              <a:rPr lang="en-AU" smtClean="0"/>
              <a:t>6</a:t>
            </a:fld>
            <a:endParaRPr lang="en-AU"/>
          </a:p>
        </p:txBody>
      </p:sp>
    </p:spTree>
    <p:extLst>
      <p:ext uri="{BB962C8B-B14F-4D97-AF65-F5344CB8AC3E}">
        <p14:creationId xmlns:p14="http://schemas.microsoft.com/office/powerpoint/2010/main" val="11894384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changes to legislation only apply to treating health practitioners, which establish a higher threshold for when they must make a notification about impairment, intoxication, sexual misconduct or practice that is a significant departure from accepted professional standards.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When reporting any sexual misconduct, the treating practitioner must have a reasonable belief that the practitioner-patient has engaged in, is engaging in or might engage in sexual misconduct connected to their practice.</a:t>
            </a:r>
          </a:p>
          <a:p>
            <a:endParaRPr lang="en-AU" dirty="0"/>
          </a:p>
        </p:txBody>
      </p:sp>
      <p:sp>
        <p:nvSpPr>
          <p:cNvPr id="4" name="Slide Number Placeholder 3"/>
          <p:cNvSpPr>
            <a:spLocks noGrp="1"/>
          </p:cNvSpPr>
          <p:nvPr>
            <p:ph type="sldNum" sz="quarter" idx="5"/>
          </p:nvPr>
        </p:nvSpPr>
        <p:spPr/>
        <p:txBody>
          <a:bodyPr/>
          <a:lstStyle/>
          <a:p>
            <a:fld id="{321AFBAD-5C8F-4F4F-8748-21D069E7AB3E}" type="slidenum">
              <a:rPr lang="en-AU" smtClean="0"/>
              <a:t>7</a:t>
            </a:fld>
            <a:endParaRPr lang="en-AU"/>
          </a:p>
        </p:txBody>
      </p:sp>
    </p:spTree>
    <p:extLst>
      <p:ext uri="{BB962C8B-B14F-4D97-AF65-F5344CB8AC3E}">
        <p14:creationId xmlns:p14="http://schemas.microsoft.com/office/powerpoint/2010/main" val="34470810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Slides 8, 9, 10 and 11 only explain the types of concerns under which a mandatory notification might need to be made.</a:t>
            </a:r>
          </a:p>
          <a:p>
            <a:r>
              <a:rPr lang="en-AU" dirty="0"/>
              <a:t>The threshold for making a notification is different depending on the type of concern and the type of notifier, e.g. treating health practitioner or an employer.</a:t>
            </a:r>
          </a:p>
        </p:txBody>
      </p:sp>
      <p:sp>
        <p:nvSpPr>
          <p:cNvPr id="4" name="Slide Number Placeholder 3"/>
          <p:cNvSpPr>
            <a:spLocks noGrp="1"/>
          </p:cNvSpPr>
          <p:nvPr>
            <p:ph type="sldNum" sz="quarter" idx="5"/>
          </p:nvPr>
        </p:nvSpPr>
        <p:spPr/>
        <p:txBody>
          <a:bodyPr/>
          <a:lstStyle/>
          <a:p>
            <a:fld id="{321AFBAD-5C8F-4F4F-8748-21D069E7AB3E}" type="slidenum">
              <a:rPr lang="en-AU" smtClean="0"/>
              <a:t>8</a:t>
            </a:fld>
            <a:endParaRPr lang="en-AU"/>
          </a:p>
        </p:txBody>
      </p:sp>
    </p:spTree>
    <p:extLst>
      <p:ext uri="{BB962C8B-B14F-4D97-AF65-F5344CB8AC3E}">
        <p14:creationId xmlns:p14="http://schemas.microsoft.com/office/powerpoint/2010/main" val="37305249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Slides 8, 9, 10 and 11 only explain the types of concerns under which a mandatory notification might need to be made.</a:t>
            </a:r>
          </a:p>
          <a:p>
            <a:r>
              <a:rPr lang="en-AU" dirty="0"/>
              <a:t>The threshold for making a notification is different depending on the type of concern and the type of notifier, e.g. treating health practitioner or an employer.</a:t>
            </a:r>
          </a:p>
          <a:p>
            <a:endParaRPr lang="en-AU" dirty="0"/>
          </a:p>
        </p:txBody>
      </p:sp>
      <p:sp>
        <p:nvSpPr>
          <p:cNvPr id="4" name="Slide Number Placeholder 3"/>
          <p:cNvSpPr>
            <a:spLocks noGrp="1"/>
          </p:cNvSpPr>
          <p:nvPr>
            <p:ph type="sldNum" sz="quarter" idx="5"/>
          </p:nvPr>
        </p:nvSpPr>
        <p:spPr/>
        <p:txBody>
          <a:bodyPr/>
          <a:lstStyle/>
          <a:p>
            <a:fld id="{321AFBAD-5C8F-4F4F-8748-21D069E7AB3E}" type="slidenum">
              <a:rPr lang="en-AU" smtClean="0"/>
              <a:t>9</a:t>
            </a:fld>
            <a:endParaRPr lang="en-AU"/>
          </a:p>
        </p:txBody>
      </p:sp>
    </p:spTree>
    <p:extLst>
      <p:ext uri="{BB962C8B-B14F-4D97-AF65-F5344CB8AC3E}">
        <p14:creationId xmlns:p14="http://schemas.microsoft.com/office/powerpoint/2010/main" val="25108129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Slides 8, 9, 10 and 11 only explain the types of concerns under which a mandatory notification might need to be made.</a:t>
            </a:r>
          </a:p>
          <a:p>
            <a:r>
              <a:rPr lang="en-AU" dirty="0"/>
              <a:t>The threshold for making a notification is different depending on the type of concern and the type of notifier, e.g. treating health practitioner or an employer.</a:t>
            </a:r>
          </a:p>
          <a:p>
            <a:endParaRPr lang="en-AU" dirty="0"/>
          </a:p>
        </p:txBody>
      </p:sp>
      <p:sp>
        <p:nvSpPr>
          <p:cNvPr id="4" name="Slide Number Placeholder 3"/>
          <p:cNvSpPr>
            <a:spLocks noGrp="1"/>
          </p:cNvSpPr>
          <p:nvPr>
            <p:ph type="sldNum" sz="quarter" idx="5"/>
          </p:nvPr>
        </p:nvSpPr>
        <p:spPr/>
        <p:txBody>
          <a:bodyPr/>
          <a:lstStyle/>
          <a:p>
            <a:fld id="{321AFBAD-5C8F-4F4F-8748-21D069E7AB3E}" type="slidenum">
              <a:rPr lang="en-AU" smtClean="0"/>
              <a:t>10</a:t>
            </a:fld>
            <a:endParaRPr lang="en-AU"/>
          </a:p>
        </p:txBody>
      </p:sp>
    </p:spTree>
    <p:extLst>
      <p:ext uri="{BB962C8B-B14F-4D97-AF65-F5344CB8AC3E}">
        <p14:creationId xmlns:p14="http://schemas.microsoft.com/office/powerpoint/2010/main" val="41919753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Slides 8, 9, 10 and 11 only explain the types of concerns under which a mandatory notification might need to be made.</a:t>
            </a:r>
          </a:p>
          <a:p>
            <a:r>
              <a:rPr lang="en-AU" dirty="0"/>
              <a:t>The threshold for making a notification is different depending on the type of concern and the type of notifier, e.g. treating health practitioner or an employer.</a:t>
            </a: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If you are a treating practitioner, the conditions for making a mandatory notification about sexual misconduct are different to other groups.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For example, a treating practitioner must make a notification if a practitioner-patient has engaged in, is engaging in or might engage in sexual misconduct connected to their practice.</a:t>
            </a: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Whereas, a non-treating practitioner or employer must notify </a:t>
            </a:r>
            <a:r>
              <a:rPr lang="en-AU" dirty="0" err="1"/>
              <a:t>Ahpra</a:t>
            </a:r>
            <a:r>
              <a:rPr lang="en-AU" dirty="0"/>
              <a:t> if another practitioner has </a:t>
            </a:r>
            <a:r>
              <a:rPr lang="en-US" dirty="0"/>
              <a:t>engaged in sexual misconduct in connection with their practice.</a:t>
            </a:r>
          </a:p>
          <a:p>
            <a:endParaRPr lang="en-AU" dirty="0"/>
          </a:p>
          <a:p>
            <a:endParaRPr lang="en-AU" dirty="0"/>
          </a:p>
          <a:p>
            <a:endParaRPr lang="en-AU" dirty="0"/>
          </a:p>
        </p:txBody>
      </p:sp>
      <p:sp>
        <p:nvSpPr>
          <p:cNvPr id="4" name="Slide Number Placeholder 3"/>
          <p:cNvSpPr>
            <a:spLocks noGrp="1"/>
          </p:cNvSpPr>
          <p:nvPr>
            <p:ph type="sldNum" sz="quarter" idx="5"/>
          </p:nvPr>
        </p:nvSpPr>
        <p:spPr/>
        <p:txBody>
          <a:bodyPr/>
          <a:lstStyle/>
          <a:p>
            <a:fld id="{321AFBAD-5C8F-4F4F-8748-21D069E7AB3E}" type="slidenum">
              <a:rPr lang="en-AU" smtClean="0"/>
              <a:t>11</a:t>
            </a:fld>
            <a:endParaRPr lang="en-AU"/>
          </a:p>
        </p:txBody>
      </p:sp>
    </p:spTree>
    <p:extLst>
      <p:ext uri="{BB962C8B-B14F-4D97-AF65-F5344CB8AC3E}">
        <p14:creationId xmlns:p14="http://schemas.microsoft.com/office/powerpoint/2010/main" val="13506406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321AFBAD-5C8F-4F4F-8748-21D069E7AB3E}" type="slidenum">
              <a:rPr lang="en-AU" smtClean="0"/>
              <a:t>12</a:t>
            </a:fld>
            <a:endParaRPr lang="en-AU"/>
          </a:p>
        </p:txBody>
      </p:sp>
    </p:spTree>
    <p:extLst>
      <p:ext uri="{BB962C8B-B14F-4D97-AF65-F5344CB8AC3E}">
        <p14:creationId xmlns:p14="http://schemas.microsoft.com/office/powerpoint/2010/main" val="25378780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Slide 13 only relates to factors that a treating practitioner would take into account when assessing or considering whether to make a mandatory notification about their practitioner-patient. </a:t>
            </a:r>
          </a:p>
          <a:p>
            <a:r>
              <a:rPr lang="en-AU" dirty="0"/>
              <a:t>See the Guidelines on mandatory notifications on the factors to consider for other types of concerns.</a:t>
            </a:r>
          </a:p>
        </p:txBody>
      </p:sp>
      <p:sp>
        <p:nvSpPr>
          <p:cNvPr id="4" name="Slide Number Placeholder 3"/>
          <p:cNvSpPr>
            <a:spLocks noGrp="1"/>
          </p:cNvSpPr>
          <p:nvPr>
            <p:ph type="sldNum" sz="quarter" idx="5"/>
          </p:nvPr>
        </p:nvSpPr>
        <p:spPr/>
        <p:txBody>
          <a:bodyPr/>
          <a:lstStyle/>
          <a:p>
            <a:fld id="{321AFBAD-5C8F-4F4F-8748-21D069E7AB3E}" type="slidenum">
              <a:rPr lang="en-AU" smtClean="0"/>
              <a:t>13</a:t>
            </a:fld>
            <a:endParaRPr lang="en-AU"/>
          </a:p>
        </p:txBody>
      </p:sp>
    </p:spTree>
    <p:extLst>
      <p:ext uri="{BB962C8B-B14F-4D97-AF65-F5344CB8AC3E}">
        <p14:creationId xmlns:p14="http://schemas.microsoft.com/office/powerpoint/2010/main" val="2679735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FBCED-BE52-49C6-A341-70BB93C62431}"/>
              </a:ext>
            </a:extLst>
          </p:cNvPr>
          <p:cNvSpPr>
            <a:spLocks noGrp="1"/>
          </p:cNvSpPr>
          <p:nvPr>
            <p:ph type="ctrTitle"/>
          </p:nvPr>
        </p:nvSpPr>
        <p:spPr>
          <a:xfrm>
            <a:off x="352425" y="3705179"/>
            <a:ext cx="11449049" cy="976403"/>
          </a:xfrm>
          <a:solidFill>
            <a:schemeClr val="bg1"/>
          </a:solidFill>
        </p:spPr>
        <p:txBody>
          <a:bodyPr lIns="72000" tIns="72000" rIns="72000" bIns="72000" anchor="ctr" anchorCtr="0">
            <a:spAutoFit/>
          </a:bodyPr>
          <a:lstStyle>
            <a:lvl1pPr algn="ctr">
              <a:defRPr sz="6000">
                <a:solidFill>
                  <a:schemeClr val="tx2"/>
                </a:solidFill>
              </a:defRPr>
            </a:lvl1pPr>
          </a:lstStyle>
          <a:p>
            <a:r>
              <a:rPr lang="en-US" dirty="0"/>
              <a:t>Click to edit Master title style</a:t>
            </a:r>
            <a:endParaRPr lang="en-AU" dirty="0"/>
          </a:p>
        </p:txBody>
      </p:sp>
      <p:sp>
        <p:nvSpPr>
          <p:cNvPr id="3" name="Subtitle 2">
            <a:extLst>
              <a:ext uri="{FF2B5EF4-FFF2-40B4-BE49-F238E27FC236}">
                <a16:creationId xmlns:a16="http://schemas.microsoft.com/office/drawing/2014/main" id="{CEE9A4C4-07BF-4CDF-B2BE-6457F1894D51}"/>
              </a:ext>
            </a:extLst>
          </p:cNvPr>
          <p:cNvSpPr>
            <a:spLocks noGrp="1"/>
          </p:cNvSpPr>
          <p:nvPr>
            <p:ph type="subTitle" idx="1"/>
          </p:nvPr>
        </p:nvSpPr>
        <p:spPr>
          <a:xfrm>
            <a:off x="3638552" y="5202239"/>
            <a:ext cx="8162921" cy="969962"/>
          </a:xfrm>
        </p:spPr>
        <p:txBody>
          <a:bodyPr anchor="ctr" anchorCtr="0"/>
          <a:lstStyle>
            <a:lvl1pPr marL="0" indent="0" algn="l">
              <a:buNone/>
              <a:defRPr sz="2400">
                <a:solidFill>
                  <a:schemeClr val="accent6"/>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AU" dirty="0"/>
          </a:p>
        </p:txBody>
      </p:sp>
      <p:pic>
        <p:nvPicPr>
          <p:cNvPr id="8" name="Picture 7">
            <a:extLst>
              <a:ext uri="{FF2B5EF4-FFF2-40B4-BE49-F238E27FC236}">
                <a16:creationId xmlns:a16="http://schemas.microsoft.com/office/drawing/2014/main" id="{C4AB0A87-6FB4-40B4-863D-ADE8B82C219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878" b="15801"/>
          <a:stretch/>
        </p:blipFill>
        <p:spPr>
          <a:xfrm>
            <a:off x="3873667" y="434231"/>
            <a:ext cx="4406564" cy="3010619"/>
          </a:xfrm>
          <a:prstGeom prst="rect">
            <a:avLst/>
          </a:prstGeom>
        </p:spPr>
      </p:pic>
      <p:sp>
        <p:nvSpPr>
          <p:cNvPr id="9" name="Rectangle 8">
            <a:extLst>
              <a:ext uri="{FF2B5EF4-FFF2-40B4-BE49-F238E27FC236}">
                <a16:creationId xmlns:a16="http://schemas.microsoft.com/office/drawing/2014/main" id="{E5BC7FC6-0569-4C59-ABF6-06AFEC7FEA5C}"/>
              </a:ext>
            </a:extLst>
          </p:cNvPr>
          <p:cNvSpPr/>
          <p:nvPr userDrawn="1"/>
        </p:nvSpPr>
        <p:spPr>
          <a:xfrm>
            <a:off x="0" y="5762625"/>
            <a:ext cx="4431957" cy="1095375"/>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1" name="Picture 10">
            <a:extLst>
              <a:ext uri="{FF2B5EF4-FFF2-40B4-BE49-F238E27FC236}">
                <a16:creationId xmlns:a16="http://schemas.microsoft.com/office/drawing/2014/main" id="{5B5FC78C-173C-46C9-BA6C-6FA106BD127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2426" y="5016892"/>
            <a:ext cx="2933700" cy="1340654"/>
          </a:xfrm>
          <a:prstGeom prst="rect">
            <a:avLst/>
          </a:prstGeom>
        </p:spPr>
      </p:pic>
    </p:spTree>
    <p:extLst>
      <p:ext uri="{BB962C8B-B14F-4D97-AF65-F5344CB8AC3E}">
        <p14:creationId xmlns:p14="http://schemas.microsoft.com/office/powerpoint/2010/main" val="34191819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4B8173-B9FB-443E-8863-89523BFC5519}"/>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E8C4DE30-FCDD-4176-8EF0-D330133AD6A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Slide Number Placeholder 5">
            <a:extLst>
              <a:ext uri="{FF2B5EF4-FFF2-40B4-BE49-F238E27FC236}">
                <a16:creationId xmlns:a16="http://schemas.microsoft.com/office/drawing/2014/main" id="{0E2185E6-75B0-49A2-BD74-BA1BD5221673}"/>
              </a:ext>
            </a:extLst>
          </p:cNvPr>
          <p:cNvSpPr>
            <a:spLocks noGrp="1"/>
          </p:cNvSpPr>
          <p:nvPr>
            <p:ph type="sldNum" sz="quarter" idx="12"/>
          </p:nvPr>
        </p:nvSpPr>
        <p:spPr/>
        <p:txBody>
          <a:bodyPr/>
          <a:lstStyle/>
          <a:p>
            <a:fld id="{302487EA-3BF9-4C47-8F10-81D7F668AFBB}" type="slidenum">
              <a:rPr lang="en-AU" smtClean="0"/>
              <a:t>‹#›</a:t>
            </a:fld>
            <a:endParaRPr lang="en-AU" dirty="0"/>
          </a:p>
        </p:txBody>
      </p:sp>
    </p:spTree>
    <p:extLst>
      <p:ext uri="{BB962C8B-B14F-4D97-AF65-F5344CB8AC3E}">
        <p14:creationId xmlns:p14="http://schemas.microsoft.com/office/powerpoint/2010/main" val="13138729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4B8173-B9FB-443E-8863-89523BFC5519}"/>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E8C4DE30-FCDD-4176-8EF0-D330133AD6A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Slide Number Placeholder 5">
            <a:extLst>
              <a:ext uri="{FF2B5EF4-FFF2-40B4-BE49-F238E27FC236}">
                <a16:creationId xmlns:a16="http://schemas.microsoft.com/office/drawing/2014/main" id="{0E2185E6-75B0-49A2-BD74-BA1BD5221673}"/>
              </a:ext>
            </a:extLst>
          </p:cNvPr>
          <p:cNvSpPr>
            <a:spLocks noGrp="1"/>
          </p:cNvSpPr>
          <p:nvPr>
            <p:ph type="sldNum" sz="quarter" idx="12"/>
          </p:nvPr>
        </p:nvSpPr>
        <p:spPr/>
        <p:txBody>
          <a:bodyPr/>
          <a:lstStyle/>
          <a:p>
            <a:fld id="{302487EA-3BF9-4C47-8F10-81D7F668AFBB}" type="slidenum">
              <a:rPr lang="en-AU" smtClean="0"/>
              <a:t>‹#›</a:t>
            </a:fld>
            <a:endParaRPr lang="en-AU" dirty="0"/>
          </a:p>
        </p:txBody>
      </p:sp>
    </p:spTree>
    <p:extLst>
      <p:ext uri="{BB962C8B-B14F-4D97-AF65-F5344CB8AC3E}">
        <p14:creationId xmlns:p14="http://schemas.microsoft.com/office/powerpoint/2010/main" val="4002617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8C048-3076-4BF2-8386-818BCEBCF290}"/>
              </a:ext>
            </a:extLst>
          </p:cNvPr>
          <p:cNvSpPr>
            <a:spLocks noGrp="1"/>
          </p:cNvSpPr>
          <p:nvPr>
            <p:ph type="title"/>
          </p:nvPr>
        </p:nvSpPr>
        <p:spPr/>
        <p:txBody>
          <a:bodyPr/>
          <a:lstStyle/>
          <a:p>
            <a:r>
              <a:rPr lang="en-US"/>
              <a:t>Click to edit Master title style</a:t>
            </a:r>
            <a:endParaRPr lang="en-AU"/>
          </a:p>
        </p:txBody>
      </p:sp>
      <p:sp>
        <p:nvSpPr>
          <p:cNvPr id="5" name="Slide Number Placeholder 4">
            <a:extLst>
              <a:ext uri="{FF2B5EF4-FFF2-40B4-BE49-F238E27FC236}">
                <a16:creationId xmlns:a16="http://schemas.microsoft.com/office/drawing/2014/main" id="{451A2C76-12EA-4E7B-ACDF-DAD7B90AA8A1}"/>
              </a:ext>
            </a:extLst>
          </p:cNvPr>
          <p:cNvSpPr>
            <a:spLocks noGrp="1"/>
          </p:cNvSpPr>
          <p:nvPr>
            <p:ph type="sldNum" sz="quarter" idx="12"/>
          </p:nvPr>
        </p:nvSpPr>
        <p:spPr/>
        <p:txBody>
          <a:bodyPr/>
          <a:lstStyle/>
          <a:p>
            <a:fld id="{302487EA-3BF9-4C47-8F10-81D7F668AFBB}" type="slidenum">
              <a:rPr lang="en-AU" smtClean="0"/>
              <a:t>‹#›</a:t>
            </a:fld>
            <a:endParaRPr lang="en-AU" dirty="0"/>
          </a:p>
        </p:txBody>
      </p:sp>
    </p:spTree>
    <p:extLst>
      <p:ext uri="{BB962C8B-B14F-4D97-AF65-F5344CB8AC3E}">
        <p14:creationId xmlns:p14="http://schemas.microsoft.com/office/powerpoint/2010/main" val="14083458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D757795-1A54-49BD-AD29-15E2F881B575}"/>
              </a:ext>
            </a:extLst>
          </p:cNvPr>
          <p:cNvSpPr>
            <a:spLocks noGrp="1"/>
          </p:cNvSpPr>
          <p:nvPr>
            <p:ph type="sldNum" sz="quarter" idx="12"/>
          </p:nvPr>
        </p:nvSpPr>
        <p:spPr/>
        <p:txBody>
          <a:bodyPr/>
          <a:lstStyle/>
          <a:p>
            <a:fld id="{302487EA-3BF9-4C47-8F10-81D7F668AFBB}" type="slidenum">
              <a:rPr lang="en-AU" smtClean="0"/>
              <a:t>‹#›</a:t>
            </a:fld>
            <a:endParaRPr lang="en-AU" dirty="0"/>
          </a:p>
        </p:txBody>
      </p:sp>
    </p:spTree>
    <p:extLst>
      <p:ext uri="{BB962C8B-B14F-4D97-AF65-F5344CB8AC3E}">
        <p14:creationId xmlns:p14="http://schemas.microsoft.com/office/powerpoint/2010/main" val="14474315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88B2B8E-6293-43DD-954C-DFD2EC0B665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240E595C-B974-4D01-B1FC-C1AEB660D189}"/>
              </a:ext>
            </a:extLst>
          </p:cNvPr>
          <p:cNvSpPr>
            <a:spLocks noGrp="1"/>
          </p:cNvSpPr>
          <p:nvPr>
            <p:ph type="body" idx="1"/>
          </p:nvPr>
        </p:nvSpPr>
        <p:spPr>
          <a:xfrm>
            <a:off x="838200" y="1825625"/>
            <a:ext cx="10515600" cy="395605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Slide Number Placeholder 5">
            <a:extLst>
              <a:ext uri="{FF2B5EF4-FFF2-40B4-BE49-F238E27FC236}">
                <a16:creationId xmlns:a16="http://schemas.microsoft.com/office/drawing/2014/main" id="{94B1A181-BF40-4AC3-BA1A-AD40A2B5F00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accent3"/>
                </a:solidFill>
              </a:defRPr>
            </a:lvl1pPr>
          </a:lstStyle>
          <a:p>
            <a:fld id="{302487EA-3BF9-4C47-8F10-81D7F668AFBB}" type="slidenum">
              <a:rPr lang="en-AU" smtClean="0"/>
              <a:pPr/>
              <a:t>‹#›</a:t>
            </a:fld>
            <a:endParaRPr lang="en-AU" dirty="0"/>
          </a:p>
        </p:txBody>
      </p:sp>
      <p:pic>
        <p:nvPicPr>
          <p:cNvPr id="7" name="Picture 6">
            <a:extLst>
              <a:ext uri="{FF2B5EF4-FFF2-40B4-BE49-F238E27FC236}">
                <a16:creationId xmlns:a16="http://schemas.microsoft.com/office/drawing/2014/main" id="{8790D75E-132A-4F27-AB47-F1C7FD06D77A}"/>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64388" y="6018813"/>
            <a:ext cx="3591982" cy="675074"/>
          </a:xfrm>
          <a:prstGeom prst="rect">
            <a:avLst/>
          </a:prstGeom>
        </p:spPr>
      </p:pic>
    </p:spTree>
    <p:extLst>
      <p:ext uri="{BB962C8B-B14F-4D97-AF65-F5344CB8AC3E}">
        <p14:creationId xmlns:p14="http://schemas.microsoft.com/office/powerpoint/2010/main" val="40551760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6" r:id="rId3"/>
    <p:sldLayoutId id="2147483654" r:id="rId4"/>
    <p:sldLayoutId id="2147483655" r:id="rId5"/>
  </p:sldLayoutIdLst>
  <p:txStyles>
    <p:titleStyle>
      <a:lvl1pPr algn="l" defTabSz="914400" rtl="0" eaLnBrk="1" latinLnBrk="0" hangingPunct="1">
        <a:lnSpc>
          <a:spcPct val="90000"/>
        </a:lnSpc>
        <a:spcBef>
          <a:spcPct val="0"/>
        </a:spcBef>
        <a:buNone/>
        <a:defRPr sz="4400" kern="1200">
          <a:solidFill>
            <a:schemeClr val="accent4"/>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www.ahpra.gov.au/mandatorynotifications"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958AF8-4819-42A3-A323-256874FFD13D}"/>
              </a:ext>
            </a:extLst>
          </p:cNvPr>
          <p:cNvSpPr>
            <a:spLocks noGrp="1"/>
          </p:cNvSpPr>
          <p:nvPr>
            <p:ph type="ctrTitle"/>
          </p:nvPr>
        </p:nvSpPr>
        <p:spPr>
          <a:xfrm>
            <a:off x="269846" y="3779564"/>
            <a:ext cx="11652308" cy="879453"/>
          </a:xfrm>
        </p:spPr>
        <p:txBody>
          <a:bodyPr/>
          <a:lstStyle/>
          <a:p>
            <a:r>
              <a:rPr lang="en-AU" sz="5300" dirty="0"/>
              <a:t>Understanding mandatory notifications</a:t>
            </a:r>
          </a:p>
        </p:txBody>
      </p:sp>
      <p:sp>
        <p:nvSpPr>
          <p:cNvPr id="3" name="Subtitle 2">
            <a:extLst>
              <a:ext uri="{FF2B5EF4-FFF2-40B4-BE49-F238E27FC236}">
                <a16:creationId xmlns:a16="http://schemas.microsoft.com/office/drawing/2014/main" id="{33C5038A-C998-4A82-B033-ACA1D57ADD73}"/>
              </a:ext>
            </a:extLst>
          </p:cNvPr>
          <p:cNvSpPr>
            <a:spLocks noGrp="1"/>
          </p:cNvSpPr>
          <p:nvPr>
            <p:ph type="subTitle" idx="1"/>
          </p:nvPr>
        </p:nvSpPr>
        <p:spPr/>
        <p:txBody>
          <a:bodyPr/>
          <a:lstStyle/>
          <a:p>
            <a:endParaRPr lang="en-AU" dirty="0"/>
          </a:p>
        </p:txBody>
      </p:sp>
    </p:spTree>
    <p:extLst>
      <p:ext uri="{BB962C8B-B14F-4D97-AF65-F5344CB8AC3E}">
        <p14:creationId xmlns:p14="http://schemas.microsoft.com/office/powerpoint/2010/main" val="7717965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C4DECC-A325-48C3-99F2-40B697C019C5}"/>
              </a:ext>
            </a:extLst>
          </p:cNvPr>
          <p:cNvSpPr>
            <a:spLocks noGrp="1"/>
          </p:cNvSpPr>
          <p:nvPr>
            <p:ph type="title"/>
          </p:nvPr>
        </p:nvSpPr>
        <p:spPr/>
        <p:txBody>
          <a:bodyPr/>
          <a:lstStyle/>
          <a:p>
            <a:r>
              <a:rPr lang="en-AU" dirty="0"/>
              <a:t>Mandatory notifications: what is practice outside of professional standards? </a:t>
            </a:r>
          </a:p>
        </p:txBody>
      </p:sp>
      <p:sp>
        <p:nvSpPr>
          <p:cNvPr id="3" name="Content Placeholder 2">
            <a:extLst>
              <a:ext uri="{FF2B5EF4-FFF2-40B4-BE49-F238E27FC236}">
                <a16:creationId xmlns:a16="http://schemas.microsoft.com/office/drawing/2014/main" id="{D3B11C36-9D4F-4A90-9AC2-354E2F0796FC}"/>
              </a:ext>
            </a:extLst>
          </p:cNvPr>
          <p:cNvSpPr>
            <a:spLocks noGrp="1"/>
          </p:cNvSpPr>
          <p:nvPr>
            <p:ph idx="1"/>
          </p:nvPr>
        </p:nvSpPr>
        <p:spPr/>
        <p:txBody>
          <a:bodyPr/>
          <a:lstStyle/>
          <a:p>
            <a:r>
              <a:rPr lang="en-AU" dirty="0"/>
              <a:t>A mandatory notification is only required when there is a </a:t>
            </a:r>
            <a:r>
              <a:rPr lang="en-AU" b="1" dirty="0"/>
              <a:t>significant</a:t>
            </a:r>
            <a:r>
              <a:rPr lang="en-AU" dirty="0"/>
              <a:t> departure from accepted professional standards. </a:t>
            </a:r>
          </a:p>
          <a:p>
            <a:r>
              <a:rPr lang="en-AU" dirty="0"/>
              <a:t>Not all professional performance issues or errors are a significant departure from accepted practice.</a:t>
            </a:r>
          </a:p>
          <a:p>
            <a:r>
              <a:rPr lang="en-AU" dirty="0"/>
              <a:t>Practitioners can still have different approaches to treatment and care.</a:t>
            </a:r>
          </a:p>
          <a:p>
            <a:endParaRPr lang="en-AU" dirty="0"/>
          </a:p>
        </p:txBody>
      </p:sp>
    </p:spTree>
    <p:extLst>
      <p:ext uri="{BB962C8B-B14F-4D97-AF65-F5344CB8AC3E}">
        <p14:creationId xmlns:p14="http://schemas.microsoft.com/office/powerpoint/2010/main" val="5981517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C9C4A9-EAC6-481D-96BF-02D28C13FD8E}"/>
              </a:ext>
            </a:extLst>
          </p:cNvPr>
          <p:cNvSpPr>
            <a:spLocks noGrp="1"/>
          </p:cNvSpPr>
          <p:nvPr>
            <p:ph type="title"/>
          </p:nvPr>
        </p:nvSpPr>
        <p:spPr>
          <a:xfrm>
            <a:off x="838200" y="214204"/>
            <a:ext cx="11759214" cy="1325563"/>
          </a:xfrm>
        </p:spPr>
        <p:txBody>
          <a:bodyPr/>
          <a:lstStyle/>
          <a:p>
            <a:r>
              <a:rPr lang="en-AU" dirty="0"/>
              <a:t>Mandatory notifications: what is sexual misconduct? </a:t>
            </a:r>
          </a:p>
        </p:txBody>
      </p:sp>
      <p:sp>
        <p:nvSpPr>
          <p:cNvPr id="3" name="Content Placeholder 2">
            <a:extLst>
              <a:ext uri="{FF2B5EF4-FFF2-40B4-BE49-F238E27FC236}">
                <a16:creationId xmlns:a16="http://schemas.microsoft.com/office/drawing/2014/main" id="{B06BE23D-974B-4D35-A5A5-78957CBB9F9C}"/>
              </a:ext>
            </a:extLst>
          </p:cNvPr>
          <p:cNvSpPr>
            <a:spLocks noGrp="1"/>
          </p:cNvSpPr>
          <p:nvPr>
            <p:ph idx="1"/>
          </p:nvPr>
        </p:nvSpPr>
        <p:spPr>
          <a:xfrm>
            <a:off x="838200" y="1630311"/>
            <a:ext cx="10515600" cy="4667250"/>
          </a:xfrm>
        </p:spPr>
        <p:txBody>
          <a:bodyPr>
            <a:normAutofit lnSpcReduction="10000"/>
          </a:bodyPr>
          <a:lstStyle/>
          <a:p>
            <a:pPr>
              <a:lnSpc>
                <a:spcPct val="110000"/>
              </a:lnSpc>
            </a:pPr>
            <a:r>
              <a:rPr lang="en-AU" dirty="0"/>
              <a:t>Sexual misconduct relates to people under the health practitioner’s care or linked to their practice.</a:t>
            </a:r>
          </a:p>
          <a:p>
            <a:pPr>
              <a:lnSpc>
                <a:spcPct val="110000"/>
              </a:lnSpc>
            </a:pPr>
            <a:r>
              <a:rPr lang="en-AU" dirty="0"/>
              <a:t>Sexual activity with a person currently in a treating relationship is sexual misconduct regardless of consent. </a:t>
            </a:r>
          </a:p>
          <a:p>
            <a:pPr>
              <a:lnSpc>
                <a:spcPct val="110000"/>
              </a:lnSpc>
            </a:pPr>
            <a:r>
              <a:rPr lang="en-US" dirty="0"/>
              <a:t>All practitioners, including treating practitioners, have an obligation to notify about sexual misconduct.</a:t>
            </a:r>
          </a:p>
          <a:p>
            <a:pPr>
              <a:lnSpc>
                <a:spcPct val="110000"/>
              </a:lnSpc>
            </a:pPr>
            <a:r>
              <a:rPr lang="en-AU" dirty="0"/>
              <a:t>If you are a treating practitioner, the conditions for making a mandatory notification about sexual misconduct are different to other groups. </a:t>
            </a:r>
            <a:endParaRPr lang="en-AU" strike="sngStrike" dirty="0"/>
          </a:p>
          <a:p>
            <a:pPr>
              <a:lnSpc>
                <a:spcPct val="110000"/>
              </a:lnSpc>
            </a:pPr>
            <a:endParaRPr lang="en-AU" strike="sngStrike" dirty="0"/>
          </a:p>
          <a:p>
            <a:endParaRPr lang="en-AU" dirty="0"/>
          </a:p>
        </p:txBody>
      </p:sp>
    </p:spTree>
    <p:extLst>
      <p:ext uri="{BB962C8B-B14F-4D97-AF65-F5344CB8AC3E}">
        <p14:creationId xmlns:p14="http://schemas.microsoft.com/office/powerpoint/2010/main" val="16234129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1B98F0-C5D1-4012-AE9A-3901F30CC0AC}"/>
              </a:ext>
            </a:extLst>
          </p:cNvPr>
          <p:cNvSpPr>
            <a:spLocks noGrp="1"/>
          </p:cNvSpPr>
          <p:nvPr>
            <p:ph type="title"/>
          </p:nvPr>
        </p:nvSpPr>
        <p:spPr>
          <a:xfrm>
            <a:off x="713064" y="314791"/>
            <a:ext cx="10515600" cy="1325563"/>
          </a:xfrm>
        </p:spPr>
        <p:txBody>
          <a:bodyPr/>
          <a:lstStyle/>
          <a:p>
            <a:r>
              <a:rPr lang="en-AU" dirty="0"/>
              <a:t>When do treating practitioners need to make a notification? </a:t>
            </a:r>
          </a:p>
        </p:txBody>
      </p:sp>
      <p:sp>
        <p:nvSpPr>
          <p:cNvPr id="3" name="Content Placeholder 2">
            <a:extLst>
              <a:ext uri="{FF2B5EF4-FFF2-40B4-BE49-F238E27FC236}">
                <a16:creationId xmlns:a16="http://schemas.microsoft.com/office/drawing/2014/main" id="{94FD3C86-CFED-4D9D-939D-DD01276AA3E0}"/>
              </a:ext>
            </a:extLst>
          </p:cNvPr>
          <p:cNvSpPr>
            <a:spLocks noGrp="1"/>
          </p:cNvSpPr>
          <p:nvPr>
            <p:ph idx="1"/>
          </p:nvPr>
        </p:nvSpPr>
        <p:spPr>
          <a:xfrm>
            <a:off x="713064" y="1758513"/>
            <a:ext cx="11534861" cy="4348672"/>
          </a:xfrm>
        </p:spPr>
        <p:txBody>
          <a:bodyPr>
            <a:noAutofit/>
          </a:bodyPr>
          <a:lstStyle/>
          <a:p>
            <a:pPr>
              <a:lnSpc>
                <a:spcPct val="100000"/>
              </a:lnSpc>
            </a:pPr>
            <a:r>
              <a:rPr lang="en-AU" sz="2400" dirty="0"/>
              <a:t>Treating practitioners</a:t>
            </a:r>
            <a:r>
              <a:rPr lang="en-US" sz="2400" dirty="0"/>
              <a:t> must make a mandatory notification as a treating practitioner if, while treating another practitioner as their patient, they form a reasonable belief that their patient:</a:t>
            </a:r>
          </a:p>
          <a:p>
            <a:pPr lvl="1">
              <a:lnSpc>
                <a:spcPct val="100000"/>
              </a:lnSpc>
              <a:buFont typeface="Courier New" panose="02070309020205020404" pitchFamily="49" charset="0"/>
              <a:buChar char="-"/>
            </a:pPr>
            <a:r>
              <a:rPr lang="en-US" dirty="0"/>
              <a:t>is </a:t>
            </a:r>
            <a:r>
              <a:rPr lang="en-US" dirty="0" err="1"/>
              <a:t>practising</a:t>
            </a:r>
            <a:r>
              <a:rPr lang="en-US" dirty="0"/>
              <a:t> with an impairment </a:t>
            </a:r>
            <a:r>
              <a:rPr lang="en-US" b="1" dirty="0"/>
              <a:t>and placing the public at substantial risk of harm</a:t>
            </a:r>
          </a:p>
          <a:p>
            <a:pPr lvl="1">
              <a:lnSpc>
                <a:spcPct val="100000"/>
              </a:lnSpc>
              <a:buFont typeface="Courier New" panose="02070309020205020404" pitchFamily="49" charset="0"/>
              <a:buChar char="-"/>
            </a:pPr>
            <a:r>
              <a:rPr lang="en-US" dirty="0"/>
              <a:t>is </a:t>
            </a:r>
            <a:r>
              <a:rPr lang="en-US" dirty="0" err="1"/>
              <a:t>practising</a:t>
            </a:r>
            <a:r>
              <a:rPr lang="en-US" dirty="0"/>
              <a:t> while intoxicated by alcohol or drugs </a:t>
            </a:r>
            <a:r>
              <a:rPr lang="en-US" b="1" dirty="0"/>
              <a:t>and placing the public at substantial risk of harm </a:t>
            </a:r>
          </a:p>
          <a:p>
            <a:pPr lvl="1">
              <a:lnSpc>
                <a:spcPct val="100000"/>
              </a:lnSpc>
              <a:buFont typeface="Courier New" panose="02070309020205020404" pitchFamily="49" charset="0"/>
              <a:buChar char="-"/>
            </a:pPr>
            <a:r>
              <a:rPr lang="en-US" dirty="0"/>
              <a:t>is </a:t>
            </a:r>
            <a:r>
              <a:rPr lang="en-US" dirty="0" err="1"/>
              <a:t>practising</a:t>
            </a:r>
            <a:r>
              <a:rPr lang="en-US" dirty="0"/>
              <a:t> in a way that significantly departs from accepted professional standards </a:t>
            </a:r>
            <a:r>
              <a:rPr lang="en-US" b="1" dirty="0"/>
              <a:t>and placing the public at substantial risk of harm</a:t>
            </a:r>
            <a:r>
              <a:rPr lang="en-US" dirty="0"/>
              <a:t>,  or</a:t>
            </a:r>
          </a:p>
          <a:p>
            <a:pPr lvl="1">
              <a:lnSpc>
                <a:spcPct val="100000"/>
              </a:lnSpc>
              <a:buFont typeface="Courier New" panose="02070309020205020404" pitchFamily="49" charset="0"/>
              <a:buChar char="-"/>
            </a:pPr>
            <a:r>
              <a:rPr lang="en-US" dirty="0"/>
              <a:t>has engaged in, is engaging in or might engage in sexual misconduct connected to their practice.</a:t>
            </a:r>
          </a:p>
          <a:p>
            <a:pPr>
              <a:lnSpc>
                <a:spcPct val="100000"/>
              </a:lnSpc>
            </a:pPr>
            <a:endParaRPr lang="en-AU" sz="2600" dirty="0"/>
          </a:p>
        </p:txBody>
      </p:sp>
    </p:spTree>
    <p:extLst>
      <p:ext uri="{BB962C8B-B14F-4D97-AF65-F5344CB8AC3E}">
        <p14:creationId xmlns:p14="http://schemas.microsoft.com/office/powerpoint/2010/main" val="31628577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E9B2F-AC1D-4011-9CC2-6275E275E5C4}"/>
              </a:ext>
            </a:extLst>
          </p:cNvPr>
          <p:cNvSpPr>
            <a:spLocks noGrp="1"/>
          </p:cNvSpPr>
          <p:nvPr>
            <p:ph type="title"/>
          </p:nvPr>
        </p:nvSpPr>
        <p:spPr>
          <a:xfrm>
            <a:off x="838200" y="365125"/>
            <a:ext cx="10515600" cy="1325563"/>
          </a:xfrm>
        </p:spPr>
        <p:txBody>
          <a:bodyPr>
            <a:normAutofit fontScale="90000"/>
          </a:bodyPr>
          <a:lstStyle/>
          <a:p>
            <a:r>
              <a:rPr lang="en-US" dirty="0"/>
              <a:t>Treating practitioners: Impairment - factors to help you assess the risk of harm</a:t>
            </a:r>
            <a:endParaRPr lang="en-AU" dirty="0"/>
          </a:p>
        </p:txBody>
      </p:sp>
      <p:sp>
        <p:nvSpPr>
          <p:cNvPr id="6" name="Content Placeholder 5">
            <a:extLst>
              <a:ext uri="{FF2B5EF4-FFF2-40B4-BE49-F238E27FC236}">
                <a16:creationId xmlns:a16="http://schemas.microsoft.com/office/drawing/2014/main" id="{B58E373F-28E8-4A60-BB69-D14A7F00E7C6}"/>
              </a:ext>
            </a:extLst>
          </p:cNvPr>
          <p:cNvSpPr>
            <a:spLocks noGrp="1"/>
          </p:cNvSpPr>
          <p:nvPr>
            <p:ph idx="1"/>
          </p:nvPr>
        </p:nvSpPr>
        <p:spPr/>
        <p:txBody>
          <a:bodyPr/>
          <a:lstStyle/>
          <a:p>
            <a:endParaRPr lang="en-AU"/>
          </a:p>
        </p:txBody>
      </p:sp>
      <p:pic>
        <p:nvPicPr>
          <p:cNvPr id="10" name="Content Placeholder 3">
            <a:extLst>
              <a:ext uri="{FF2B5EF4-FFF2-40B4-BE49-F238E27FC236}">
                <a16:creationId xmlns:a16="http://schemas.microsoft.com/office/drawing/2014/main" id="{B5F2DA36-8695-4874-9BF7-335F662AA084}"/>
              </a:ext>
            </a:extLst>
          </p:cNvPr>
          <p:cNvPicPr>
            <a:picLocks/>
          </p:cNvPicPr>
          <p:nvPr/>
        </p:nvPicPr>
        <p:blipFill>
          <a:blip r:embed="rId3"/>
          <a:stretch>
            <a:fillRect/>
          </a:stretch>
        </p:blipFill>
        <p:spPr>
          <a:xfrm>
            <a:off x="1009136" y="1784038"/>
            <a:ext cx="9932017" cy="3997637"/>
          </a:xfrm>
          <a:prstGeom prst="rect">
            <a:avLst/>
          </a:prstGeom>
        </p:spPr>
      </p:pic>
    </p:spTree>
    <p:extLst>
      <p:ext uri="{BB962C8B-B14F-4D97-AF65-F5344CB8AC3E}">
        <p14:creationId xmlns:p14="http://schemas.microsoft.com/office/powerpoint/2010/main" val="14715345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E9B2F-AC1D-4011-9CC2-6275E275E5C4}"/>
              </a:ext>
            </a:extLst>
          </p:cNvPr>
          <p:cNvSpPr>
            <a:spLocks noGrp="1"/>
          </p:cNvSpPr>
          <p:nvPr>
            <p:ph type="title"/>
          </p:nvPr>
        </p:nvSpPr>
        <p:spPr>
          <a:xfrm>
            <a:off x="726233" y="2214351"/>
            <a:ext cx="4107024" cy="1325563"/>
          </a:xfrm>
        </p:spPr>
        <p:txBody>
          <a:bodyPr>
            <a:normAutofit fontScale="90000"/>
          </a:bodyPr>
          <a:lstStyle/>
          <a:p>
            <a:r>
              <a:rPr lang="en-US" dirty="0"/>
              <a:t>Treating practitioners: flowchart to help assess whether to make a mandatory notification</a:t>
            </a:r>
            <a:endParaRPr lang="en-AU" dirty="0"/>
          </a:p>
        </p:txBody>
      </p:sp>
      <p:pic>
        <p:nvPicPr>
          <p:cNvPr id="11" name="Content Placeholder 4">
            <a:extLst>
              <a:ext uri="{FF2B5EF4-FFF2-40B4-BE49-F238E27FC236}">
                <a16:creationId xmlns:a16="http://schemas.microsoft.com/office/drawing/2014/main" id="{12F417BA-8ED0-44D4-BFFA-635791DE0FA1}"/>
              </a:ext>
            </a:extLst>
          </p:cNvPr>
          <p:cNvPicPr>
            <a:picLocks noGrp="1"/>
          </p:cNvPicPr>
          <p:nvPr>
            <p:ph idx="1"/>
          </p:nvPr>
        </p:nvPicPr>
        <p:blipFill>
          <a:blip r:embed="rId3"/>
          <a:stretch>
            <a:fillRect/>
          </a:stretch>
        </p:blipFill>
        <p:spPr>
          <a:xfrm>
            <a:off x="5069846" y="593311"/>
            <a:ext cx="6553545" cy="5324755"/>
          </a:xfrm>
          <a:prstGeom prst="rect">
            <a:avLst/>
          </a:prstGeom>
        </p:spPr>
      </p:pic>
    </p:spTree>
    <p:extLst>
      <p:ext uri="{BB962C8B-B14F-4D97-AF65-F5344CB8AC3E}">
        <p14:creationId xmlns:p14="http://schemas.microsoft.com/office/powerpoint/2010/main" val="27489897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54ECE7-2E9C-4303-A102-BACD393D8492}"/>
              </a:ext>
            </a:extLst>
          </p:cNvPr>
          <p:cNvSpPr>
            <a:spLocks noGrp="1"/>
          </p:cNvSpPr>
          <p:nvPr>
            <p:ph type="title"/>
          </p:nvPr>
        </p:nvSpPr>
        <p:spPr/>
        <p:txBody>
          <a:bodyPr>
            <a:normAutofit/>
          </a:bodyPr>
          <a:lstStyle/>
          <a:p>
            <a:r>
              <a:rPr lang="en-AU" dirty="0"/>
              <a:t>When do colleagues or employers need to make a notification? </a:t>
            </a:r>
          </a:p>
        </p:txBody>
      </p:sp>
      <p:sp>
        <p:nvSpPr>
          <p:cNvPr id="3" name="Content Placeholder 2">
            <a:extLst>
              <a:ext uri="{FF2B5EF4-FFF2-40B4-BE49-F238E27FC236}">
                <a16:creationId xmlns:a16="http://schemas.microsoft.com/office/drawing/2014/main" id="{A4F6D786-A33B-4623-9E26-C059CD650D8C}"/>
              </a:ext>
            </a:extLst>
          </p:cNvPr>
          <p:cNvSpPr>
            <a:spLocks noGrp="1"/>
          </p:cNvSpPr>
          <p:nvPr>
            <p:ph idx="1"/>
          </p:nvPr>
        </p:nvSpPr>
        <p:spPr/>
        <p:txBody>
          <a:bodyPr>
            <a:normAutofit/>
          </a:bodyPr>
          <a:lstStyle/>
          <a:p>
            <a:r>
              <a:rPr lang="en-US" dirty="0"/>
              <a:t>You must make a mandatory notification as a non-treating practitioner (most likely a manager, colleague or co-worker) if, in </a:t>
            </a:r>
            <a:r>
              <a:rPr lang="en-US" dirty="0" err="1"/>
              <a:t>practising</a:t>
            </a:r>
            <a:r>
              <a:rPr lang="en-US" dirty="0"/>
              <a:t> your profession, you form a reasonable belief that another registered health practitioner is:</a:t>
            </a:r>
          </a:p>
          <a:p>
            <a:pPr lvl="1">
              <a:buFont typeface="Courier New" panose="02070309020205020404" pitchFamily="49" charset="0"/>
              <a:buChar char="-"/>
            </a:pPr>
            <a:r>
              <a:rPr lang="en-US" dirty="0" err="1"/>
              <a:t>practising</a:t>
            </a:r>
            <a:r>
              <a:rPr lang="en-US" dirty="0"/>
              <a:t> with an impairment </a:t>
            </a:r>
            <a:r>
              <a:rPr lang="en-US" b="1" dirty="0"/>
              <a:t>and placing the public at risk of substantial harm</a:t>
            </a:r>
          </a:p>
          <a:p>
            <a:pPr lvl="1">
              <a:buFont typeface="Courier New" panose="02070309020205020404" pitchFamily="49" charset="0"/>
              <a:buChar char="-"/>
            </a:pPr>
            <a:r>
              <a:rPr lang="en-US" dirty="0" err="1"/>
              <a:t>practising</a:t>
            </a:r>
            <a:r>
              <a:rPr lang="en-US" dirty="0"/>
              <a:t> while intoxicated by alcohol or drugs</a:t>
            </a:r>
          </a:p>
          <a:p>
            <a:pPr lvl="1">
              <a:buFont typeface="Courier New" panose="02070309020205020404" pitchFamily="49" charset="0"/>
              <a:buChar char="-"/>
            </a:pPr>
            <a:r>
              <a:rPr lang="en-US" dirty="0" err="1"/>
              <a:t>practising</a:t>
            </a:r>
            <a:r>
              <a:rPr lang="en-US" dirty="0"/>
              <a:t> in a way that significantly departs from accepted professional standards </a:t>
            </a:r>
            <a:r>
              <a:rPr lang="en-US" b="1" dirty="0"/>
              <a:t>and placing the public at risk of harm</a:t>
            </a:r>
            <a:r>
              <a:rPr lang="en-US" dirty="0"/>
              <a:t>, and</a:t>
            </a:r>
          </a:p>
          <a:p>
            <a:pPr lvl="1">
              <a:buFont typeface="Courier New" panose="02070309020205020404" pitchFamily="49" charset="0"/>
              <a:buChar char="-"/>
            </a:pPr>
            <a:r>
              <a:rPr lang="en-US" dirty="0"/>
              <a:t>engaging in sexual misconduct in connection with their practice.</a:t>
            </a:r>
          </a:p>
          <a:p>
            <a:endParaRPr lang="en-US" dirty="0"/>
          </a:p>
          <a:p>
            <a:endParaRPr lang="en-AU" dirty="0"/>
          </a:p>
        </p:txBody>
      </p:sp>
    </p:spTree>
    <p:extLst>
      <p:ext uri="{BB962C8B-B14F-4D97-AF65-F5344CB8AC3E}">
        <p14:creationId xmlns:p14="http://schemas.microsoft.com/office/powerpoint/2010/main" val="22374075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5D2C9E-A9A9-48E9-9397-513058659E80}"/>
              </a:ext>
            </a:extLst>
          </p:cNvPr>
          <p:cNvSpPr>
            <a:spLocks noGrp="1"/>
          </p:cNvSpPr>
          <p:nvPr>
            <p:ph type="title"/>
          </p:nvPr>
        </p:nvSpPr>
        <p:spPr/>
        <p:txBody>
          <a:bodyPr/>
          <a:lstStyle/>
          <a:p>
            <a:r>
              <a:rPr lang="en-AU" dirty="0"/>
              <a:t>Key take-aways	</a:t>
            </a:r>
          </a:p>
        </p:txBody>
      </p:sp>
      <p:sp>
        <p:nvSpPr>
          <p:cNvPr id="3" name="Content Placeholder 2">
            <a:extLst>
              <a:ext uri="{FF2B5EF4-FFF2-40B4-BE49-F238E27FC236}">
                <a16:creationId xmlns:a16="http://schemas.microsoft.com/office/drawing/2014/main" id="{B7AE918B-D25C-4562-8995-92D5BA13F37D}"/>
              </a:ext>
            </a:extLst>
          </p:cNvPr>
          <p:cNvSpPr>
            <a:spLocks noGrp="1"/>
          </p:cNvSpPr>
          <p:nvPr>
            <p:ph idx="1"/>
          </p:nvPr>
        </p:nvSpPr>
        <p:spPr/>
        <p:txBody>
          <a:bodyPr/>
          <a:lstStyle/>
          <a:p>
            <a:r>
              <a:rPr lang="en-AU" dirty="0"/>
              <a:t>Under changes to requirements in early 2020, treating practitioners are only required to make a notification about their patient if there is </a:t>
            </a:r>
            <a:r>
              <a:rPr lang="en-AU" b="1" dirty="0"/>
              <a:t>substantial risk of harm to the public</a:t>
            </a:r>
            <a:r>
              <a:rPr lang="en-AU" dirty="0"/>
              <a:t>. This means a very high threshold for reporting risk of harm to the public.  </a:t>
            </a:r>
          </a:p>
          <a:p>
            <a:r>
              <a:rPr lang="en-AU" dirty="0"/>
              <a:t>Any sexual misconduct needs to be notified. </a:t>
            </a:r>
          </a:p>
        </p:txBody>
      </p:sp>
    </p:spTree>
    <p:extLst>
      <p:ext uri="{BB962C8B-B14F-4D97-AF65-F5344CB8AC3E}">
        <p14:creationId xmlns:p14="http://schemas.microsoft.com/office/powerpoint/2010/main" val="31755212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48C85-97FE-4F34-9EA2-81A547CB60CD}"/>
              </a:ext>
            </a:extLst>
          </p:cNvPr>
          <p:cNvSpPr>
            <a:spLocks noGrp="1"/>
          </p:cNvSpPr>
          <p:nvPr>
            <p:ph type="title"/>
          </p:nvPr>
        </p:nvSpPr>
        <p:spPr>
          <a:xfrm>
            <a:off x="838200" y="-2791"/>
            <a:ext cx="10515600" cy="1325563"/>
          </a:xfrm>
        </p:spPr>
        <p:txBody>
          <a:bodyPr/>
          <a:lstStyle/>
          <a:p>
            <a:r>
              <a:rPr lang="en-AU" dirty="0"/>
              <a:t>Where do I go to for more information? </a:t>
            </a:r>
          </a:p>
        </p:txBody>
      </p:sp>
      <p:sp>
        <p:nvSpPr>
          <p:cNvPr id="3" name="Content Placeholder 2">
            <a:extLst>
              <a:ext uri="{FF2B5EF4-FFF2-40B4-BE49-F238E27FC236}">
                <a16:creationId xmlns:a16="http://schemas.microsoft.com/office/drawing/2014/main" id="{CD1E9CB4-6A67-45DB-8516-FCE70C7ABC5F}"/>
              </a:ext>
            </a:extLst>
          </p:cNvPr>
          <p:cNvSpPr>
            <a:spLocks noGrp="1"/>
          </p:cNvSpPr>
          <p:nvPr>
            <p:ph idx="1"/>
          </p:nvPr>
        </p:nvSpPr>
        <p:spPr>
          <a:xfrm>
            <a:off x="838200" y="1198485"/>
            <a:ext cx="10515600" cy="4900474"/>
          </a:xfrm>
        </p:spPr>
        <p:txBody>
          <a:bodyPr>
            <a:normAutofit fontScale="85000" lnSpcReduction="10000"/>
          </a:bodyPr>
          <a:lstStyle/>
          <a:p>
            <a:pPr marL="0" indent="0">
              <a:lnSpc>
                <a:spcPct val="100000"/>
              </a:lnSpc>
              <a:buNone/>
            </a:pPr>
            <a:r>
              <a:rPr lang="en-US" dirty="0"/>
              <a:t>Have a question about a mandatory notification requirements?</a:t>
            </a:r>
          </a:p>
          <a:p>
            <a:pPr>
              <a:lnSpc>
                <a:spcPct val="100000"/>
              </a:lnSpc>
            </a:pPr>
            <a:r>
              <a:rPr lang="en-US" dirty="0"/>
              <a:t>If you are a treating practitioner think about consulting a trusted practitioner colleague and watch our videos </a:t>
            </a:r>
            <a:r>
              <a:rPr lang="en-US" i="1" dirty="0"/>
              <a:t>Mandatory notifications - a video for treating health practitioners </a:t>
            </a:r>
            <a:r>
              <a:rPr lang="en-US" dirty="0"/>
              <a:t>and</a:t>
            </a:r>
            <a:r>
              <a:rPr lang="en-US" i="1" dirty="0"/>
              <a:t> Mandatory notifications – an overview.</a:t>
            </a:r>
            <a:endParaRPr lang="en-US" dirty="0"/>
          </a:p>
          <a:p>
            <a:pPr>
              <a:lnSpc>
                <a:spcPct val="100000"/>
              </a:lnSpc>
            </a:pPr>
            <a:r>
              <a:rPr lang="en-US" dirty="0"/>
              <a:t>All registered health practitioners can seek advice from their indemnity insurers and/or professional association. </a:t>
            </a:r>
          </a:p>
          <a:p>
            <a:pPr>
              <a:lnSpc>
                <a:spcPct val="100000"/>
              </a:lnSpc>
            </a:pPr>
            <a:r>
              <a:rPr lang="en-US" dirty="0"/>
              <a:t>Need help for a physical or mental health condition? </a:t>
            </a:r>
          </a:p>
          <a:p>
            <a:pPr lvl="1">
              <a:lnSpc>
                <a:spcPct val="100000"/>
              </a:lnSpc>
              <a:buFont typeface="Courier New" panose="02070309020205020404" pitchFamily="49" charset="0"/>
              <a:buChar char="-"/>
            </a:pPr>
            <a:r>
              <a:rPr lang="en-US" dirty="0"/>
              <a:t>Treating practitioners and organisations are already doing great work to help practitioners access health and wellbeing support. </a:t>
            </a:r>
          </a:p>
          <a:p>
            <a:pPr lvl="1">
              <a:lnSpc>
                <a:spcPct val="100000"/>
              </a:lnSpc>
              <a:buFont typeface="Courier New" panose="02070309020205020404" pitchFamily="49" charset="0"/>
              <a:buChar char="-"/>
            </a:pPr>
            <a:r>
              <a:rPr lang="en-US" dirty="0"/>
              <a:t>Confidential health support may also be accessed through a practitioner’s employer if it offers an employee assistance program</a:t>
            </a:r>
          </a:p>
          <a:p>
            <a:pPr>
              <a:lnSpc>
                <a:spcPct val="100000"/>
              </a:lnSpc>
            </a:pPr>
            <a:r>
              <a:rPr lang="en-US" dirty="0"/>
              <a:t>Find out more by going to: </a:t>
            </a:r>
            <a:r>
              <a:rPr lang="en-US" dirty="0">
                <a:hlinkClick r:id="rId2"/>
              </a:rPr>
              <a:t>www.ahpra.gov.au/mandatorynotifications</a:t>
            </a:r>
            <a:r>
              <a:rPr lang="en-US" dirty="0"/>
              <a:t>.  </a:t>
            </a:r>
          </a:p>
          <a:p>
            <a:endParaRPr lang="en-US" dirty="0"/>
          </a:p>
          <a:p>
            <a:endParaRPr lang="en-US" dirty="0"/>
          </a:p>
          <a:p>
            <a:endParaRPr lang="en-AU" dirty="0"/>
          </a:p>
        </p:txBody>
      </p:sp>
    </p:spTree>
    <p:extLst>
      <p:ext uri="{BB962C8B-B14F-4D97-AF65-F5344CB8AC3E}">
        <p14:creationId xmlns:p14="http://schemas.microsoft.com/office/powerpoint/2010/main" val="31879733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473759-8841-4495-8D3B-8450C3E48FAB}"/>
              </a:ext>
            </a:extLst>
          </p:cNvPr>
          <p:cNvSpPr>
            <a:spLocks noGrp="1"/>
          </p:cNvSpPr>
          <p:nvPr>
            <p:ph type="title"/>
          </p:nvPr>
        </p:nvSpPr>
        <p:spPr>
          <a:xfrm>
            <a:off x="838200" y="634286"/>
            <a:ext cx="10515600" cy="1325563"/>
          </a:xfrm>
        </p:spPr>
        <p:txBody>
          <a:bodyPr/>
          <a:lstStyle/>
          <a:p>
            <a:r>
              <a:rPr lang="en-AU" dirty="0"/>
              <a:t>Understanding mandatory notifications	</a:t>
            </a:r>
          </a:p>
        </p:txBody>
      </p:sp>
      <p:sp>
        <p:nvSpPr>
          <p:cNvPr id="3" name="Content Placeholder 2">
            <a:extLst>
              <a:ext uri="{FF2B5EF4-FFF2-40B4-BE49-F238E27FC236}">
                <a16:creationId xmlns:a16="http://schemas.microsoft.com/office/drawing/2014/main" id="{C680144D-2B7A-4860-893C-0406B5035CF3}"/>
              </a:ext>
            </a:extLst>
          </p:cNvPr>
          <p:cNvSpPr>
            <a:spLocks noGrp="1"/>
          </p:cNvSpPr>
          <p:nvPr>
            <p:ph idx="1"/>
          </p:nvPr>
        </p:nvSpPr>
        <p:spPr/>
        <p:txBody>
          <a:bodyPr/>
          <a:lstStyle/>
          <a:p>
            <a:r>
              <a:rPr lang="en-AU" dirty="0"/>
              <a:t>This presentation will explain:</a:t>
            </a:r>
          </a:p>
          <a:p>
            <a:endParaRPr lang="en-AU" sz="900" dirty="0"/>
          </a:p>
          <a:p>
            <a:pPr lvl="1">
              <a:buFont typeface="Courier New" panose="02070309020205020404" pitchFamily="49" charset="0"/>
              <a:buChar char="-"/>
            </a:pPr>
            <a:r>
              <a:rPr lang="en-AU" dirty="0"/>
              <a:t>what mandatory notifications are</a:t>
            </a:r>
          </a:p>
          <a:p>
            <a:pPr lvl="1">
              <a:buFont typeface="Courier New" panose="02070309020205020404" pitchFamily="49" charset="0"/>
              <a:buChar char="-"/>
            </a:pPr>
            <a:r>
              <a:rPr lang="en-AU" dirty="0"/>
              <a:t>who has to make them and when</a:t>
            </a:r>
          </a:p>
          <a:p>
            <a:pPr lvl="1">
              <a:buFont typeface="Courier New" panose="02070309020205020404" pitchFamily="49" charset="0"/>
              <a:buChar char="-"/>
            </a:pPr>
            <a:r>
              <a:rPr lang="en-AU" dirty="0"/>
              <a:t>upcoming changes to the requirements, and</a:t>
            </a:r>
          </a:p>
          <a:p>
            <a:pPr lvl="1">
              <a:buFont typeface="Courier New" panose="02070309020205020404" pitchFamily="49" charset="0"/>
              <a:buChar char="-"/>
            </a:pPr>
            <a:r>
              <a:rPr lang="en-AU" dirty="0"/>
              <a:t>where to find more information and support.</a:t>
            </a:r>
          </a:p>
        </p:txBody>
      </p:sp>
    </p:spTree>
    <p:extLst>
      <p:ext uri="{BB962C8B-B14F-4D97-AF65-F5344CB8AC3E}">
        <p14:creationId xmlns:p14="http://schemas.microsoft.com/office/powerpoint/2010/main" val="30623938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BF67C9-9035-4AAF-9119-3FEF012CA682}"/>
              </a:ext>
            </a:extLst>
          </p:cNvPr>
          <p:cNvSpPr>
            <a:spLocks noGrp="1"/>
          </p:cNvSpPr>
          <p:nvPr>
            <p:ph type="title"/>
          </p:nvPr>
        </p:nvSpPr>
        <p:spPr>
          <a:xfrm>
            <a:off x="838200" y="71510"/>
            <a:ext cx="10515600" cy="1325563"/>
          </a:xfrm>
        </p:spPr>
        <p:txBody>
          <a:bodyPr/>
          <a:lstStyle/>
          <a:p>
            <a:r>
              <a:rPr lang="en-AU" dirty="0"/>
              <a:t>What is a mandatory notification? </a:t>
            </a:r>
          </a:p>
        </p:txBody>
      </p:sp>
      <p:sp>
        <p:nvSpPr>
          <p:cNvPr id="3" name="Content Placeholder 2">
            <a:extLst>
              <a:ext uri="{FF2B5EF4-FFF2-40B4-BE49-F238E27FC236}">
                <a16:creationId xmlns:a16="http://schemas.microsoft.com/office/drawing/2014/main" id="{80F35501-AA03-4195-A096-54B4EB27063B}"/>
              </a:ext>
            </a:extLst>
          </p:cNvPr>
          <p:cNvSpPr>
            <a:spLocks noGrp="1"/>
          </p:cNvSpPr>
          <p:nvPr>
            <p:ph idx="1"/>
          </p:nvPr>
        </p:nvSpPr>
        <p:spPr>
          <a:xfrm>
            <a:off x="838200" y="1305507"/>
            <a:ext cx="10515600" cy="4801678"/>
          </a:xfrm>
        </p:spPr>
        <p:txBody>
          <a:bodyPr>
            <a:normAutofit fontScale="32500" lnSpcReduction="20000"/>
          </a:bodyPr>
          <a:lstStyle/>
          <a:p>
            <a:pPr>
              <a:lnSpc>
                <a:spcPct val="110000"/>
              </a:lnSpc>
            </a:pPr>
            <a:r>
              <a:rPr lang="en-AU" sz="7400" dirty="0"/>
              <a:t>The public place their trust in registered health practitioners. To help maintain that trust, the National Law requires a mandatory notification to Ahpra about a health practitioner’s conduct under four categories:</a:t>
            </a:r>
          </a:p>
          <a:p>
            <a:pPr>
              <a:lnSpc>
                <a:spcPct val="110000"/>
              </a:lnSpc>
            </a:pPr>
            <a:endParaRPr lang="en-AU" sz="2500" dirty="0"/>
          </a:p>
          <a:p>
            <a:pPr lvl="1">
              <a:lnSpc>
                <a:spcPct val="110000"/>
              </a:lnSpc>
              <a:buFont typeface="Courier New" panose="02070309020205020404" pitchFamily="49" charset="0"/>
              <a:buChar char="-"/>
            </a:pPr>
            <a:r>
              <a:rPr lang="en-AU" sz="7800" dirty="0"/>
              <a:t>intoxication while practising</a:t>
            </a:r>
          </a:p>
          <a:p>
            <a:pPr lvl="1">
              <a:lnSpc>
                <a:spcPct val="110000"/>
              </a:lnSpc>
              <a:buFont typeface="Courier New" panose="02070309020205020404" pitchFamily="49" charset="0"/>
              <a:buChar char="-"/>
            </a:pPr>
            <a:r>
              <a:rPr lang="en-AU" sz="7800" dirty="0"/>
              <a:t>impairment</a:t>
            </a:r>
          </a:p>
          <a:p>
            <a:pPr lvl="1">
              <a:lnSpc>
                <a:spcPct val="110000"/>
              </a:lnSpc>
              <a:buFont typeface="Courier New" panose="02070309020205020404" pitchFamily="49" charset="0"/>
              <a:buChar char="-"/>
            </a:pPr>
            <a:r>
              <a:rPr lang="en-AU" sz="7800" dirty="0"/>
              <a:t>practice outside of professional standards, and </a:t>
            </a:r>
          </a:p>
          <a:p>
            <a:pPr lvl="1">
              <a:lnSpc>
                <a:spcPct val="110000"/>
              </a:lnSpc>
              <a:buFont typeface="Courier New" panose="02070309020205020404" pitchFamily="49" charset="0"/>
              <a:buChar char="-"/>
            </a:pPr>
            <a:r>
              <a:rPr lang="en-AU" sz="7800" dirty="0"/>
              <a:t>sexual misconduct.</a:t>
            </a:r>
          </a:p>
          <a:p>
            <a:pPr lvl="2">
              <a:lnSpc>
                <a:spcPct val="110000"/>
              </a:lnSpc>
            </a:pPr>
            <a:endParaRPr lang="en-AU" sz="2500" dirty="0"/>
          </a:p>
          <a:p>
            <a:pPr>
              <a:lnSpc>
                <a:spcPct val="110000"/>
              </a:lnSpc>
            </a:pPr>
            <a:r>
              <a:rPr lang="en-AU" sz="7400" dirty="0"/>
              <a:t>These requirements protect the public by ensuring that Ahpra and the National Boards are alerted, depending on the level of risk to the public. </a:t>
            </a:r>
          </a:p>
          <a:p>
            <a:pPr>
              <a:lnSpc>
                <a:spcPct val="110000"/>
              </a:lnSpc>
            </a:pPr>
            <a:r>
              <a:rPr lang="en-AU" sz="7400" dirty="0"/>
              <a:t>In most cases, the risk to the public must be very high before a mandatory notification is required. </a:t>
            </a:r>
          </a:p>
          <a:p>
            <a:endParaRPr lang="en-AU" dirty="0"/>
          </a:p>
        </p:txBody>
      </p:sp>
    </p:spTree>
    <p:extLst>
      <p:ext uri="{BB962C8B-B14F-4D97-AF65-F5344CB8AC3E}">
        <p14:creationId xmlns:p14="http://schemas.microsoft.com/office/powerpoint/2010/main" val="42039494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F5844-B047-4D70-B506-FA2CC2F6B30A}"/>
              </a:ext>
            </a:extLst>
          </p:cNvPr>
          <p:cNvSpPr>
            <a:spLocks noGrp="1"/>
          </p:cNvSpPr>
          <p:nvPr>
            <p:ph type="title"/>
          </p:nvPr>
        </p:nvSpPr>
        <p:spPr>
          <a:xfrm>
            <a:off x="586528" y="205734"/>
            <a:ext cx="11829177" cy="1325563"/>
          </a:xfrm>
        </p:spPr>
        <p:txBody>
          <a:bodyPr/>
          <a:lstStyle/>
          <a:p>
            <a:r>
              <a:rPr lang="en-AU" dirty="0"/>
              <a:t>Who needs to make a mandatory notification? </a:t>
            </a:r>
          </a:p>
        </p:txBody>
      </p:sp>
      <p:sp>
        <p:nvSpPr>
          <p:cNvPr id="3" name="Content Placeholder 2">
            <a:extLst>
              <a:ext uri="{FF2B5EF4-FFF2-40B4-BE49-F238E27FC236}">
                <a16:creationId xmlns:a16="http://schemas.microsoft.com/office/drawing/2014/main" id="{122B1BAE-D788-4520-943F-7F67B70A50F3}"/>
              </a:ext>
            </a:extLst>
          </p:cNvPr>
          <p:cNvSpPr>
            <a:spLocks noGrp="1"/>
          </p:cNvSpPr>
          <p:nvPr>
            <p:ph idx="1"/>
          </p:nvPr>
        </p:nvSpPr>
        <p:spPr>
          <a:xfrm>
            <a:off x="792410" y="1302914"/>
            <a:ext cx="10607180" cy="4903060"/>
          </a:xfrm>
        </p:spPr>
        <p:txBody>
          <a:bodyPr>
            <a:normAutofit fontScale="92500" lnSpcReduction="10000"/>
          </a:bodyPr>
          <a:lstStyle/>
          <a:p>
            <a:pPr>
              <a:lnSpc>
                <a:spcPct val="100000"/>
              </a:lnSpc>
            </a:pPr>
            <a:r>
              <a:rPr lang="en-US" dirty="0"/>
              <a:t>A person must have a reasonable belief before making a mandatory notification. Generally, this would mean direct knowledge or observation of the conduct. Not a rumour or suspicion. </a:t>
            </a:r>
          </a:p>
          <a:p>
            <a:pPr>
              <a:lnSpc>
                <a:spcPct val="100000"/>
              </a:lnSpc>
            </a:pPr>
            <a:r>
              <a:rPr lang="en-US" dirty="0"/>
              <a:t>Groups and individuals who may be required to make mandatory notifications are: </a:t>
            </a:r>
          </a:p>
          <a:p>
            <a:pPr lvl="1">
              <a:lnSpc>
                <a:spcPct val="100000"/>
              </a:lnSpc>
              <a:buFont typeface="Courier New" panose="02070309020205020404" pitchFamily="49" charset="0"/>
              <a:buChar char="-"/>
            </a:pPr>
            <a:r>
              <a:rPr lang="en-US" sz="2800" dirty="0"/>
              <a:t>treating practitioners (i.e. you become aware of the concern while treating the registered health practitioner as your patient)</a:t>
            </a:r>
          </a:p>
          <a:p>
            <a:pPr lvl="1">
              <a:lnSpc>
                <a:spcPct val="100000"/>
              </a:lnSpc>
              <a:buFont typeface="Courier New" panose="02070309020205020404" pitchFamily="49" charset="0"/>
              <a:buChar char="-"/>
            </a:pPr>
            <a:r>
              <a:rPr lang="en-US" sz="2800" dirty="0"/>
              <a:t>non-treating practitioners (e.g. colleagues who are registered health practitioners)</a:t>
            </a:r>
          </a:p>
          <a:p>
            <a:pPr lvl="1">
              <a:lnSpc>
                <a:spcPct val="100000"/>
              </a:lnSpc>
              <a:buFont typeface="Courier New" panose="02070309020205020404" pitchFamily="49" charset="0"/>
              <a:buChar char="-"/>
            </a:pPr>
            <a:r>
              <a:rPr lang="en-US" sz="2800" dirty="0"/>
              <a:t>employers of practitioners, and</a:t>
            </a:r>
          </a:p>
          <a:p>
            <a:pPr lvl="1">
              <a:lnSpc>
                <a:spcPct val="100000"/>
              </a:lnSpc>
              <a:buFont typeface="Courier New" panose="02070309020205020404" pitchFamily="49" charset="0"/>
              <a:buChar char="-"/>
            </a:pPr>
            <a:r>
              <a:rPr lang="en-US" sz="2800" dirty="0"/>
              <a:t>education providers (only in relation to registered students and impairment).</a:t>
            </a:r>
          </a:p>
          <a:p>
            <a:endParaRPr lang="en-AU" dirty="0"/>
          </a:p>
        </p:txBody>
      </p:sp>
    </p:spTree>
    <p:extLst>
      <p:ext uri="{BB962C8B-B14F-4D97-AF65-F5344CB8AC3E}">
        <p14:creationId xmlns:p14="http://schemas.microsoft.com/office/powerpoint/2010/main" val="8819104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433FCF-ADDC-47BC-B547-02E583C690B5}"/>
              </a:ext>
            </a:extLst>
          </p:cNvPr>
          <p:cNvSpPr>
            <a:spLocks noGrp="1"/>
          </p:cNvSpPr>
          <p:nvPr>
            <p:ph type="title"/>
          </p:nvPr>
        </p:nvSpPr>
        <p:spPr>
          <a:xfrm>
            <a:off x="621437" y="365126"/>
            <a:ext cx="11345661" cy="1215100"/>
          </a:xfrm>
        </p:spPr>
        <p:txBody>
          <a:bodyPr>
            <a:normAutofit fontScale="90000"/>
          </a:bodyPr>
          <a:lstStyle/>
          <a:p>
            <a:r>
              <a:rPr lang="en-US" dirty="0"/>
              <a:t>Our message to registered practitioners – seek the health advice you need</a:t>
            </a:r>
            <a:endParaRPr lang="en-AU" dirty="0"/>
          </a:p>
        </p:txBody>
      </p:sp>
      <p:sp>
        <p:nvSpPr>
          <p:cNvPr id="3" name="Content Placeholder 2">
            <a:extLst>
              <a:ext uri="{FF2B5EF4-FFF2-40B4-BE49-F238E27FC236}">
                <a16:creationId xmlns:a16="http://schemas.microsoft.com/office/drawing/2014/main" id="{8DD0A358-DDE5-4B20-B5FB-3E376418C911}"/>
              </a:ext>
            </a:extLst>
          </p:cNvPr>
          <p:cNvSpPr>
            <a:spLocks noGrp="1"/>
          </p:cNvSpPr>
          <p:nvPr>
            <p:ph idx="1"/>
          </p:nvPr>
        </p:nvSpPr>
        <p:spPr>
          <a:xfrm>
            <a:off x="838200" y="1690688"/>
            <a:ext cx="10515600" cy="4335478"/>
          </a:xfrm>
        </p:spPr>
        <p:txBody>
          <a:bodyPr>
            <a:normAutofit/>
          </a:bodyPr>
          <a:lstStyle/>
          <a:p>
            <a:pPr>
              <a:lnSpc>
                <a:spcPct val="110000"/>
              </a:lnSpc>
            </a:pPr>
            <a:r>
              <a:rPr lang="en-US" dirty="0"/>
              <a:t>We </a:t>
            </a:r>
            <a:r>
              <a:rPr lang="en-US" dirty="0" err="1"/>
              <a:t>recognise</a:t>
            </a:r>
            <a:r>
              <a:rPr lang="en-US" dirty="0"/>
              <a:t> that seeking healthcare for yourself is an important part of being a health professional. </a:t>
            </a:r>
          </a:p>
          <a:p>
            <a:pPr>
              <a:lnSpc>
                <a:spcPct val="110000"/>
              </a:lnSpc>
            </a:pPr>
            <a:r>
              <a:rPr lang="en-US" dirty="0"/>
              <a:t>A physical or mental health condition rarely needs a mandatory notification.</a:t>
            </a:r>
          </a:p>
          <a:p>
            <a:pPr>
              <a:lnSpc>
                <a:spcPct val="110000"/>
              </a:lnSpc>
            </a:pPr>
            <a:r>
              <a:rPr lang="en-US" dirty="0"/>
              <a:t>Practitioners should seek advice about their health without fear of having a notification made about them. </a:t>
            </a:r>
          </a:p>
          <a:p>
            <a:pPr>
              <a:lnSpc>
                <a:spcPct val="110000"/>
              </a:lnSpc>
            </a:pPr>
            <a:r>
              <a:rPr lang="en-US" dirty="0"/>
              <a:t>Make your health a priority. Take care of yourself so you can take care of others.</a:t>
            </a:r>
          </a:p>
          <a:p>
            <a:pPr>
              <a:lnSpc>
                <a:spcPct val="110000"/>
              </a:lnSpc>
            </a:pPr>
            <a:endParaRPr lang="en-US" dirty="0"/>
          </a:p>
          <a:p>
            <a:pPr>
              <a:lnSpc>
                <a:spcPct val="110000"/>
              </a:lnSpc>
            </a:pPr>
            <a:endParaRPr lang="en-US" dirty="0"/>
          </a:p>
          <a:p>
            <a:pPr>
              <a:lnSpc>
                <a:spcPct val="110000"/>
              </a:lnSpc>
            </a:pPr>
            <a:endParaRPr lang="en-US" dirty="0"/>
          </a:p>
        </p:txBody>
      </p:sp>
    </p:spTree>
    <p:extLst>
      <p:ext uri="{BB962C8B-B14F-4D97-AF65-F5344CB8AC3E}">
        <p14:creationId xmlns:p14="http://schemas.microsoft.com/office/powerpoint/2010/main" val="13602121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B3240-032E-4C4D-89A3-5BE7B07AB5A0}"/>
              </a:ext>
            </a:extLst>
          </p:cNvPr>
          <p:cNvSpPr>
            <a:spLocks noGrp="1"/>
          </p:cNvSpPr>
          <p:nvPr>
            <p:ph type="title"/>
          </p:nvPr>
        </p:nvSpPr>
        <p:spPr>
          <a:xfrm>
            <a:off x="838200" y="214123"/>
            <a:ext cx="10515600" cy="1325563"/>
          </a:xfrm>
        </p:spPr>
        <p:txBody>
          <a:bodyPr/>
          <a:lstStyle/>
          <a:p>
            <a:r>
              <a:rPr lang="en-AU" dirty="0"/>
              <a:t>What’s changing?  	</a:t>
            </a:r>
          </a:p>
        </p:txBody>
      </p:sp>
      <p:sp>
        <p:nvSpPr>
          <p:cNvPr id="3" name="Content Placeholder 2">
            <a:extLst>
              <a:ext uri="{FF2B5EF4-FFF2-40B4-BE49-F238E27FC236}">
                <a16:creationId xmlns:a16="http://schemas.microsoft.com/office/drawing/2014/main" id="{8554A194-717A-480B-9BA1-607262638A11}"/>
              </a:ext>
            </a:extLst>
          </p:cNvPr>
          <p:cNvSpPr>
            <a:spLocks noGrp="1"/>
          </p:cNvSpPr>
          <p:nvPr>
            <p:ph idx="1"/>
          </p:nvPr>
        </p:nvSpPr>
        <p:spPr>
          <a:xfrm>
            <a:off x="838200" y="1694576"/>
            <a:ext cx="10515600" cy="4087099"/>
          </a:xfrm>
        </p:spPr>
        <p:txBody>
          <a:bodyPr>
            <a:normAutofit/>
          </a:bodyPr>
          <a:lstStyle/>
          <a:p>
            <a:r>
              <a:rPr lang="en-AU" dirty="0"/>
              <a:t>Mandatory notifications are not new. There have been requirements in place since the start of the National Scheme in 2010 and in some states, before that.</a:t>
            </a:r>
          </a:p>
          <a:p>
            <a:r>
              <a:rPr lang="en-AU" dirty="0"/>
              <a:t>Changes are expected to take effect in early 2020.</a:t>
            </a:r>
          </a:p>
          <a:p>
            <a:r>
              <a:rPr lang="en-AU" dirty="0"/>
              <a:t>These changes will help to ensure that r</a:t>
            </a:r>
            <a:r>
              <a:rPr lang="en-US" dirty="0"/>
              <a:t>egistered health practitioners seek advice from another practitioner for a health condition without fearing a mandatory notification. </a:t>
            </a:r>
          </a:p>
          <a:p>
            <a:r>
              <a:rPr lang="en-AU" dirty="0" err="1"/>
              <a:t>Ahpra</a:t>
            </a:r>
            <a:r>
              <a:rPr lang="en-AU" dirty="0"/>
              <a:t> and the National Boards consulted on revised guidelines to help people understand the changes. </a:t>
            </a:r>
          </a:p>
          <a:p>
            <a:endParaRPr lang="en-AU" dirty="0"/>
          </a:p>
        </p:txBody>
      </p:sp>
    </p:spTree>
    <p:extLst>
      <p:ext uri="{BB962C8B-B14F-4D97-AF65-F5344CB8AC3E}">
        <p14:creationId xmlns:p14="http://schemas.microsoft.com/office/powerpoint/2010/main" val="34352023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264261-5BEB-4C9C-9B17-84BEF97419D3}"/>
              </a:ext>
            </a:extLst>
          </p:cNvPr>
          <p:cNvSpPr>
            <a:spLocks noGrp="1"/>
          </p:cNvSpPr>
          <p:nvPr>
            <p:ph type="title"/>
          </p:nvPr>
        </p:nvSpPr>
        <p:spPr>
          <a:xfrm>
            <a:off x="838200" y="272846"/>
            <a:ext cx="10515600" cy="1325563"/>
          </a:xfrm>
        </p:spPr>
        <p:txBody>
          <a:bodyPr/>
          <a:lstStyle/>
          <a:p>
            <a:r>
              <a:rPr lang="en-AU" dirty="0"/>
              <a:t>Summary of changes</a:t>
            </a:r>
          </a:p>
        </p:txBody>
      </p:sp>
      <p:sp>
        <p:nvSpPr>
          <p:cNvPr id="3" name="Content Placeholder 2">
            <a:extLst>
              <a:ext uri="{FF2B5EF4-FFF2-40B4-BE49-F238E27FC236}">
                <a16:creationId xmlns:a16="http://schemas.microsoft.com/office/drawing/2014/main" id="{D25B4686-6A8B-444C-92BA-8361D6B836D2}"/>
              </a:ext>
            </a:extLst>
          </p:cNvPr>
          <p:cNvSpPr>
            <a:spLocks noGrp="1"/>
          </p:cNvSpPr>
          <p:nvPr>
            <p:ph idx="1"/>
          </p:nvPr>
        </p:nvSpPr>
        <p:spPr>
          <a:xfrm>
            <a:off x="838200" y="1598409"/>
            <a:ext cx="10515600" cy="4379058"/>
          </a:xfrm>
        </p:spPr>
        <p:txBody>
          <a:bodyPr>
            <a:normAutofit fontScale="92500" lnSpcReduction="10000"/>
          </a:bodyPr>
          <a:lstStyle/>
          <a:p>
            <a:r>
              <a:rPr lang="en-AU" dirty="0"/>
              <a:t>Under the changes, a treating practitioner only needs to make a mandatory notification about their practitioner-patient if there is a </a:t>
            </a:r>
            <a:r>
              <a:rPr lang="en-AU" b="1" dirty="0"/>
              <a:t>substantial risk of harm to the public </a:t>
            </a:r>
            <a:r>
              <a:rPr lang="en-AU" dirty="0"/>
              <a:t>from</a:t>
            </a:r>
            <a:r>
              <a:rPr lang="en-AU" b="1" dirty="0"/>
              <a:t> </a:t>
            </a:r>
            <a:r>
              <a:rPr lang="en-AU" dirty="0"/>
              <a:t>impairment, intoxication while practising or practice that is a significant departure from accepted professional standards.</a:t>
            </a:r>
          </a:p>
          <a:p>
            <a:r>
              <a:rPr lang="en-AU" dirty="0"/>
              <a:t>They must report any sexual misconduct, or risk of sexual misconduct.</a:t>
            </a:r>
          </a:p>
          <a:p>
            <a:r>
              <a:rPr lang="en-AU" dirty="0"/>
              <a:t>This means health practitioners should seek healthcare and treatment without fear of a mandatory notification. </a:t>
            </a:r>
          </a:p>
          <a:p>
            <a:r>
              <a:rPr lang="en-AU" dirty="0"/>
              <a:t>The requirements are the same in all states and territories except WA, where practitioners treating other practitioners in WA are exempt. </a:t>
            </a:r>
          </a:p>
          <a:p>
            <a:endParaRPr lang="en-AU" dirty="0"/>
          </a:p>
        </p:txBody>
      </p:sp>
    </p:spTree>
    <p:extLst>
      <p:ext uri="{BB962C8B-B14F-4D97-AF65-F5344CB8AC3E}">
        <p14:creationId xmlns:p14="http://schemas.microsoft.com/office/powerpoint/2010/main" val="32976583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433FCF-ADDC-47BC-B547-02E583C690B5}"/>
              </a:ext>
            </a:extLst>
          </p:cNvPr>
          <p:cNvSpPr>
            <a:spLocks noGrp="1"/>
          </p:cNvSpPr>
          <p:nvPr>
            <p:ph type="title"/>
          </p:nvPr>
        </p:nvSpPr>
        <p:spPr>
          <a:xfrm>
            <a:off x="621437" y="365125"/>
            <a:ext cx="11345661" cy="1325563"/>
          </a:xfrm>
        </p:spPr>
        <p:txBody>
          <a:bodyPr/>
          <a:lstStyle/>
          <a:p>
            <a:r>
              <a:rPr lang="en-AU" dirty="0"/>
              <a:t>Mandatory notifications: what is impairment?</a:t>
            </a:r>
          </a:p>
        </p:txBody>
      </p:sp>
      <p:sp>
        <p:nvSpPr>
          <p:cNvPr id="3" name="Content Placeholder 2">
            <a:extLst>
              <a:ext uri="{FF2B5EF4-FFF2-40B4-BE49-F238E27FC236}">
                <a16:creationId xmlns:a16="http://schemas.microsoft.com/office/drawing/2014/main" id="{8DD0A358-DDE5-4B20-B5FB-3E376418C911}"/>
              </a:ext>
            </a:extLst>
          </p:cNvPr>
          <p:cNvSpPr>
            <a:spLocks noGrp="1"/>
          </p:cNvSpPr>
          <p:nvPr>
            <p:ph idx="1"/>
          </p:nvPr>
        </p:nvSpPr>
        <p:spPr>
          <a:xfrm>
            <a:off x="838200" y="1636061"/>
            <a:ext cx="10515600" cy="4335478"/>
          </a:xfrm>
        </p:spPr>
        <p:txBody>
          <a:bodyPr>
            <a:normAutofit fontScale="77500" lnSpcReduction="20000"/>
          </a:bodyPr>
          <a:lstStyle/>
          <a:p>
            <a:pPr>
              <a:lnSpc>
                <a:spcPct val="110000"/>
              </a:lnSpc>
            </a:pPr>
            <a:r>
              <a:rPr lang="en-US" dirty="0"/>
              <a:t>An illness or condition that does not detrimentally affect a practitioner’s capacity to practise (or a student’s capacity to undertake clinical training) is </a:t>
            </a:r>
            <a:r>
              <a:rPr lang="en-US" b="1" dirty="0"/>
              <a:t>not</a:t>
            </a:r>
            <a:r>
              <a:rPr lang="en-US" dirty="0"/>
              <a:t> an impairment. </a:t>
            </a:r>
          </a:p>
          <a:p>
            <a:pPr>
              <a:lnSpc>
                <a:spcPct val="110000"/>
              </a:lnSpc>
            </a:pPr>
            <a:r>
              <a:rPr lang="en-US" dirty="0"/>
              <a:t>The National Law defines impairment as ‘a physical or mental impairment, disability, condition or disorder (including substance abuse or dependence) that detrimentally affects or is likely to detrimentally affect the person’s capacity to practise the profession’.</a:t>
            </a:r>
          </a:p>
          <a:p>
            <a:pPr>
              <a:lnSpc>
                <a:spcPct val="110000"/>
              </a:lnSpc>
            </a:pPr>
            <a:r>
              <a:rPr lang="en-AU" dirty="0"/>
              <a:t>If you are a treating practitioner, the circumstances for making a mandatory notification about impairment are more limited for you than other groups</a:t>
            </a:r>
            <a:r>
              <a:rPr lang="en-US" dirty="0"/>
              <a:t>.</a:t>
            </a:r>
          </a:p>
          <a:p>
            <a:pPr>
              <a:lnSpc>
                <a:spcPct val="110000"/>
              </a:lnSpc>
            </a:pPr>
            <a:r>
              <a:rPr lang="en-US" dirty="0"/>
              <a:t>Impairment can apply to all registered practitioners and is the only type of mandatory notification that applies to registered students. </a:t>
            </a:r>
          </a:p>
        </p:txBody>
      </p:sp>
    </p:spTree>
    <p:extLst>
      <p:ext uri="{BB962C8B-B14F-4D97-AF65-F5344CB8AC3E}">
        <p14:creationId xmlns:p14="http://schemas.microsoft.com/office/powerpoint/2010/main" val="18247547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2CD2D5-0DB4-4504-B299-3F6EFEFBB56F}"/>
              </a:ext>
            </a:extLst>
          </p:cNvPr>
          <p:cNvSpPr>
            <a:spLocks noGrp="1"/>
          </p:cNvSpPr>
          <p:nvPr>
            <p:ph type="title"/>
          </p:nvPr>
        </p:nvSpPr>
        <p:spPr>
          <a:xfrm>
            <a:off x="660646" y="413543"/>
            <a:ext cx="11353801" cy="1325563"/>
          </a:xfrm>
        </p:spPr>
        <p:txBody>
          <a:bodyPr/>
          <a:lstStyle/>
          <a:p>
            <a:r>
              <a:rPr lang="en-AU" dirty="0"/>
              <a:t>Mandatory notifications: what is intoxication?</a:t>
            </a:r>
          </a:p>
        </p:txBody>
      </p:sp>
      <p:sp>
        <p:nvSpPr>
          <p:cNvPr id="3" name="Content Placeholder 2">
            <a:extLst>
              <a:ext uri="{FF2B5EF4-FFF2-40B4-BE49-F238E27FC236}">
                <a16:creationId xmlns:a16="http://schemas.microsoft.com/office/drawing/2014/main" id="{D9D905D3-4BE9-4375-AE3A-08F43DBE8228}"/>
              </a:ext>
            </a:extLst>
          </p:cNvPr>
          <p:cNvSpPr>
            <a:spLocks noGrp="1"/>
          </p:cNvSpPr>
          <p:nvPr>
            <p:ph idx="1"/>
          </p:nvPr>
        </p:nvSpPr>
        <p:spPr/>
        <p:txBody>
          <a:bodyPr>
            <a:normAutofit fontScale="92500" lnSpcReduction="10000"/>
          </a:bodyPr>
          <a:lstStyle/>
          <a:p>
            <a:r>
              <a:rPr lang="en-AU" dirty="0"/>
              <a:t>Intoxication under mandatory notifications means that a health practitioner’s capacity to practise is affected by drugs or alcohol.</a:t>
            </a:r>
          </a:p>
          <a:p>
            <a:r>
              <a:rPr lang="en-AU" dirty="0"/>
              <a:t>Drugs include illicit drugs, prescribed and over the counter medications.</a:t>
            </a:r>
          </a:p>
          <a:p>
            <a:r>
              <a:rPr lang="en-AU" dirty="0"/>
              <a:t>The requirements are only </a:t>
            </a:r>
            <a:r>
              <a:rPr lang="en-AU" b="1" dirty="0"/>
              <a:t>in relation to practice </a:t>
            </a:r>
            <a:r>
              <a:rPr lang="en-AU" dirty="0"/>
              <a:t>– you do not need to make a notification about intoxication in a practitioner’s private life, unless they are intoxicated at work. </a:t>
            </a:r>
          </a:p>
          <a:p>
            <a:r>
              <a:rPr lang="en-AU" dirty="0"/>
              <a:t>For treating practitioners, the circumstances for making a mandatory notification about intoxication while practising are more limited for you than other groups. </a:t>
            </a:r>
          </a:p>
          <a:p>
            <a:endParaRPr lang="en-AU" dirty="0"/>
          </a:p>
        </p:txBody>
      </p:sp>
    </p:spTree>
    <p:extLst>
      <p:ext uri="{BB962C8B-B14F-4D97-AF65-F5344CB8AC3E}">
        <p14:creationId xmlns:p14="http://schemas.microsoft.com/office/powerpoint/2010/main" val="1748045528"/>
      </p:ext>
    </p:extLst>
  </p:cSld>
  <p:clrMapOvr>
    <a:masterClrMapping/>
  </p:clrMapOvr>
</p:sld>
</file>

<file path=ppt/theme/theme1.xml><?xml version="1.0" encoding="utf-8"?>
<a:theme xmlns:a="http://schemas.openxmlformats.org/drawingml/2006/main" name="Office Theme">
  <a:themeElements>
    <a:clrScheme name="Custom 1">
      <a:dk1>
        <a:srgbClr val="333333"/>
      </a:dk1>
      <a:lt1>
        <a:srgbClr val="FFFFFF"/>
      </a:lt1>
      <a:dk2>
        <a:srgbClr val="007DC3"/>
      </a:dk2>
      <a:lt2>
        <a:srgbClr val="CCECFF"/>
      </a:lt2>
      <a:accent1>
        <a:srgbClr val="00B1E3"/>
      </a:accent1>
      <a:accent2>
        <a:srgbClr val="A2BB3A"/>
      </a:accent2>
      <a:accent3>
        <a:srgbClr val="F4922E"/>
      </a:accent3>
      <a:accent4>
        <a:srgbClr val="8C3378"/>
      </a:accent4>
      <a:accent5>
        <a:srgbClr val="F4C017"/>
      </a:accent5>
      <a:accent6>
        <a:srgbClr val="5B407F"/>
      </a:accent6>
      <a:hlink>
        <a:srgbClr val="007DC3"/>
      </a:hlink>
      <a:folHlink>
        <a:srgbClr val="00B1B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851</TotalTime>
  <Words>1835</Words>
  <Application>Microsoft Office PowerPoint</Application>
  <PresentationFormat>Widescreen</PresentationFormat>
  <Paragraphs>117</Paragraphs>
  <Slides>17</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Calibri</vt:lpstr>
      <vt:lpstr>Courier New</vt:lpstr>
      <vt:lpstr>Office Theme</vt:lpstr>
      <vt:lpstr>Understanding mandatory notifications</vt:lpstr>
      <vt:lpstr>Understanding mandatory notifications </vt:lpstr>
      <vt:lpstr>What is a mandatory notification? </vt:lpstr>
      <vt:lpstr>Who needs to make a mandatory notification? </vt:lpstr>
      <vt:lpstr>Our message to registered practitioners – seek the health advice you need</vt:lpstr>
      <vt:lpstr>What’s changing?   </vt:lpstr>
      <vt:lpstr>Summary of changes</vt:lpstr>
      <vt:lpstr>Mandatory notifications: what is impairment?</vt:lpstr>
      <vt:lpstr>Mandatory notifications: what is intoxication?</vt:lpstr>
      <vt:lpstr>Mandatory notifications: what is practice outside of professional standards? </vt:lpstr>
      <vt:lpstr>Mandatory notifications: what is sexual misconduct? </vt:lpstr>
      <vt:lpstr>When do treating practitioners need to make a notification? </vt:lpstr>
      <vt:lpstr>Treating practitioners: Impairment - factors to help you assess the risk of harm</vt:lpstr>
      <vt:lpstr>Treating practitioners: flowchart to help assess whether to make a mandatory notification</vt:lpstr>
      <vt:lpstr>When do colleagues or employers need to make a notification? </vt:lpstr>
      <vt:lpstr>Key take-aways </vt:lpstr>
      <vt:lpstr>Where do I go to for more information?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Tash Thorn</dc:creator>
  <cp:lastModifiedBy>Rita Lewtas</cp:lastModifiedBy>
  <cp:revision>73</cp:revision>
  <dcterms:created xsi:type="dcterms:W3CDTF">2019-10-20T23:28:26Z</dcterms:created>
  <dcterms:modified xsi:type="dcterms:W3CDTF">2019-11-26T23:01:26Z</dcterms:modified>
  <cp:contentStatus>Final</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arkAsFinal">
    <vt:bool>true</vt:bool>
  </property>
</Properties>
</file>